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sldIdLst>
    <p:sldId id="259" r:id="rId2"/>
    <p:sldId id="279" r:id="rId3"/>
    <p:sldId id="280" r:id="rId4"/>
    <p:sldId id="281" r:id="rId5"/>
    <p:sldId id="286" r:id="rId6"/>
    <p:sldId id="256" r:id="rId7"/>
    <p:sldId id="282" r:id="rId8"/>
    <p:sldId id="296" r:id="rId9"/>
    <p:sldId id="297" r:id="rId10"/>
    <p:sldId id="298" r:id="rId11"/>
    <p:sldId id="284" r:id="rId12"/>
    <p:sldId id="287" r:id="rId13"/>
    <p:sldId id="289" r:id="rId14"/>
    <p:sldId id="290" r:id="rId15"/>
    <p:sldId id="291" r:id="rId16"/>
    <p:sldId id="299" r:id="rId17"/>
    <p:sldId id="305" r:id="rId18"/>
    <p:sldId id="288" r:id="rId19"/>
    <p:sldId id="300" r:id="rId20"/>
    <p:sldId id="301" r:id="rId21"/>
    <p:sldId id="302" r:id="rId22"/>
    <p:sldId id="303" r:id="rId23"/>
    <p:sldId id="304" r:id="rId24"/>
  </p:sldIdLst>
  <p:sldSz cx="12192000" cy="6858000"/>
  <p:notesSz cx="6858000" cy="9144000"/>
  <p:embeddedFontLst>
    <p:embeddedFont>
      <p:font typeface="나눔바른펜" panose="020B0503000000000000" pitchFamily="50" charset="-12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나눔스퀘어라운드 Regular" panose="020B0600000101010101" pitchFamily="50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 없는 구역" id="{09BD3613-2A94-48BC-91A9-4A89CB42398F}">
          <p14:sldIdLst>
            <p14:sldId id="259"/>
            <p14:sldId id="279"/>
            <p14:sldId id="280"/>
            <p14:sldId id="281"/>
            <p14:sldId id="286"/>
            <p14:sldId id="256"/>
            <p14:sldId id="282"/>
            <p14:sldId id="296"/>
            <p14:sldId id="297"/>
            <p14:sldId id="298"/>
            <p14:sldId id="284"/>
            <p14:sldId id="287"/>
            <p14:sldId id="289"/>
            <p14:sldId id="290"/>
            <p14:sldId id="291"/>
            <p14:sldId id="299"/>
            <p14:sldId id="305"/>
            <p14:sldId id="288"/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0AFF0A"/>
    <a:srgbClr val="52A952"/>
    <a:srgbClr val="FFA500"/>
    <a:srgbClr val="8B0000"/>
    <a:srgbClr val="DA3F05"/>
    <a:srgbClr val="FF5050"/>
    <a:srgbClr val="FA5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2" autoAdjust="0"/>
    <p:restoredTop sz="81818" autoAdjust="0"/>
  </p:normalViewPr>
  <p:slideViewPr>
    <p:cSldViewPr snapToGrid="0">
      <p:cViewPr varScale="1">
        <p:scale>
          <a:sx n="85" d="100"/>
          <a:sy n="85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3EB53-F0E9-458F-AC3F-5FCA41A9CE95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519A4-57F4-4766-B0ED-446C3559E3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92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authors from Carnegie Mellon University (</a:t>
            </a:r>
            <a:r>
              <a:rPr lang="ko-KR" altLang="en-US" dirty="0"/>
              <a:t>카네기 멜론대학교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91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2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29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592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3262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279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98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71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209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5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83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826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72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212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7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28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48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87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They used 150 fact checked stories from </a:t>
            </a:r>
            <a:r>
              <a:rPr lang="en-US" altLang="ko-KR" dirty="0" err="1"/>
              <a:t>snopes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6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265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57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519A4-57F4-4766-B0ED-446C3559E3A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138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C9D3A-9011-466D-8147-1C9A1C6DB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535797-9083-4345-9138-2CDD811C4D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A4B05-865E-4B16-9AB0-ADB9223EC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B656A-36FD-4C70-AECD-2653CBBD0AE0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E31E5-3B38-4D15-87E2-0543FA7F6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B1513-06FF-4E0B-A20E-A8819FCB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4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59EBA-87B9-43A5-8399-F2246FDF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02B5F7-DA43-4863-B753-9AAC7CFD6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61BE0-6B56-4AB0-9AC5-67A56D12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48818-FF57-4581-8277-C8131097B175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993B53-6AC3-46D1-A557-2E3598DD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086C4-6AA2-42A6-80D9-12E14602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11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21924B4-F90C-4E42-9563-DD32743EB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D4201A-45C5-4D22-BF9A-FBF2967B5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5DB25-805B-496B-92B7-F4674159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99237-A783-470B-9093-4FD675FDBA1F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7E525-CDC4-48CE-8E26-51590FEDA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C51409-4679-4C59-AA63-FC8A751A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79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D370D-CFB7-411C-8E5B-008539F76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EA0EB-33E8-40FE-B0AD-9EA9EA1B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E81318-CEBB-483C-B91F-0795C56AD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C76BB-6E89-48EE-9C66-5FD1AAD8867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FAFBE8-78C0-49D2-AF6F-EEAE10B8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20D5A-197B-4024-81A7-B2D4E1C7A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0CA5D9-2430-498A-975F-39307C964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1EE8B6-2B65-4A47-A247-DCE976D7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C7E830-1D60-4551-A709-D07FEB3F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05B34-4E6B-4518-BB94-7D5D8975B8C4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3AE4D6-2C7C-4A6E-A844-F32A1CCA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42CCDD-DD82-403A-BEF2-5C59AA1F4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8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15D96A-1A4E-446D-95EF-D4288C8E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01237-094C-44AA-858F-EF507E626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7456B-A943-4F4A-AF6B-84DF2D07E8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364CD7-8CE9-4849-8AEB-0E0BF02D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38051-270D-40D0-B355-3D32B80F3645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63941E-5CD7-4284-89CA-70BAF12E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A911CC-FBC7-4DA7-8F26-93331F394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92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12A6C1-4952-4E64-B698-3840019C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B935A1-61D1-4402-8D13-25C9288BC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2CE8E0-A92F-4056-B21B-0D1EE66CD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462DA2-6C93-4F45-9313-EE6634070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234E1B2-53F7-4355-8EF6-4642A4B706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5B7799-A9D5-4722-A624-70955C82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0758C-55E4-4DF7-93FD-34D2604FE87F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34BCC9-D8C8-4F98-ADEE-852C7313E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F61812-6849-43D2-8046-04ECE87C8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23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B8D20-E0ED-4F56-8657-274427F7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F125B9-DD76-4238-8675-0833EBAD2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525DF-8F0E-49CD-AF50-67445A5168D8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D3EAEE-EE68-4161-A25E-50781651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0D02C7E-3396-4838-86D7-CCD860C7C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56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EF6E71-45E0-483A-8A7C-C104F6FD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D2271-C23C-4BB3-B267-5063E22CE83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83248C-4568-4D6B-9681-98CCED6D8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8CF4CA-BF1E-48D0-B7B6-DCAC8813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91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3CDE7-A455-466F-8524-5F891CAC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60B414-1697-48FE-8DFE-A7600802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54206-0920-4522-ABD1-8AFBE4C36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5B5477-BC99-4AD3-8DDD-67A29F877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60677-933F-45BA-8CCA-B8C73A48D29E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A1B432-D49B-4F48-B1B9-C0C9D90B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8C5772-3B0A-4AAC-8EE9-AA308BAA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176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07744-C34D-4CF1-96FB-E74581D2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2C58C1B-A399-4C75-BE1C-465E4F4F1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86160-A567-4E3F-8BE3-06BB987DA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DC1C4-7566-4D66-ABED-32FD8B99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5885-5672-4931-8DC2-85DDB045A995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AED282-D5F0-437D-BD4A-B55373C50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67894-4CEC-4AB4-B279-0A14E4DA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43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6778CC-7666-48D2-8411-39AC9B79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27A5CA-B312-4F42-8E91-8391C595B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651BDF-6A06-4D4C-8782-DEEC70D5E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0DBB8-0172-40B6-9966-ADC4C85E9D74}" type="datetime1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3B971-08E7-46B9-871A-94910DA41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7DE105-FD6A-4C2A-8242-65F283F95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993C9-F35C-4511-93B6-10F12BFCC9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55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nopes.com/fact-check/golfing-robot-hit-a-hole-in-on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FF818D1A-B259-4BB6-B378-9CE50519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981ACC-8275-419E-A26F-B699AF4EA1B1}"/>
              </a:ext>
            </a:extLst>
          </p:cNvPr>
          <p:cNvSpPr/>
          <p:nvPr/>
        </p:nvSpPr>
        <p:spPr>
          <a:xfrm>
            <a:off x="0" y="3741419"/>
            <a:ext cx="9913256" cy="232918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DC577-F798-4BF9-9BB4-0D0FDD1F9309}"/>
              </a:ext>
            </a:extLst>
          </p:cNvPr>
          <p:cNvSpPr txBox="1"/>
          <p:nvPr/>
        </p:nvSpPr>
        <p:spPr>
          <a:xfrm>
            <a:off x="401781" y="3828413"/>
            <a:ext cx="9511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388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Analyzing Biases in Perception of Truth in News Stories and their Implications for Fact Checking</a:t>
            </a:r>
            <a:br>
              <a:rPr lang="en-US" altLang="ko-KR" sz="2800" dirty="0">
                <a:solidFill>
                  <a:srgbClr val="00388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Mahmoudreza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Babaei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Abhijnan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Chakraboty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Juhi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Kulshrestha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  <a:b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</a:b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Elissa M.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Redmiles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Meeyoung</a:t>
            </a:r>
            <a:r>
              <a:rPr lang="en-US" altLang="ko-KR" sz="2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Cha, and Krishna P. </a:t>
            </a:r>
            <a:r>
              <a:rPr lang="en-US" altLang="ko-KR" sz="20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Gummadi</a:t>
            </a:r>
            <a:endParaRPr lang="ko-KR" altLang="en-US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993CF-A74D-40A9-8F87-C7DAECF7BAEC}"/>
              </a:ext>
            </a:extLst>
          </p:cNvPr>
          <p:cNvSpPr txBox="1"/>
          <p:nvPr/>
        </p:nvSpPr>
        <p:spPr>
          <a:xfrm>
            <a:off x="401782" y="5352891"/>
            <a:ext cx="175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FAT* 2019</a:t>
            </a:r>
            <a:endParaRPr lang="ko-KR" altLang="en-US" sz="1050" dirty="0">
              <a:solidFill>
                <a:schemeClr val="bg1">
                  <a:lumMod val="6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0116E-4096-4EEB-8660-77430D96AF82}"/>
              </a:ext>
            </a:extLst>
          </p:cNvPr>
          <p:cNvSpPr txBox="1"/>
          <p:nvPr/>
        </p:nvSpPr>
        <p:spPr>
          <a:xfrm>
            <a:off x="4653643" y="5701268"/>
            <a:ext cx="525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Presented by Team 10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Inyong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Koo,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Minsu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Kim</a:t>
            </a:r>
            <a:endParaRPr lang="ko-KR" altLang="en-US" sz="1100" dirty="0">
              <a:solidFill>
                <a:schemeClr val="accent6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11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B1F464-2DD3-423A-9553-E61FB782F551}"/>
              </a:ext>
            </a:extLst>
          </p:cNvPr>
          <p:cNvGrpSpPr/>
          <p:nvPr/>
        </p:nvGrpSpPr>
        <p:grpSpPr>
          <a:xfrm>
            <a:off x="557212" y="1466872"/>
            <a:ext cx="10068439" cy="861775"/>
            <a:chOff x="557212" y="1466872"/>
            <a:chExt cx="10068439" cy="8617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BD568-99BC-4925-A9B1-AD793903F7A6}"/>
                </a:ext>
              </a:extLst>
            </p:cNvPr>
            <p:cNvSpPr txBox="1"/>
            <p:nvPr/>
          </p:nvSpPr>
          <p:spPr>
            <a:xfrm>
              <a:off x="1032949" y="1928537"/>
              <a:ext cx="9592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“Incentivizing may affect the result”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588AA03-83B6-4844-85A2-190B1BDB4459}"/>
                </a:ext>
              </a:extLst>
            </p:cNvPr>
            <p:cNvSpPr/>
            <p:nvPr/>
          </p:nvSpPr>
          <p:spPr>
            <a:xfrm>
              <a:off x="652463" y="1466872"/>
              <a:ext cx="13902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Concern</a:t>
              </a:r>
              <a:endParaRPr lang="ko-KR" altLang="en-US" sz="24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2BF3A78-02D4-476D-8BAB-E65F6300BF1D}"/>
                </a:ext>
              </a:extLst>
            </p:cNvPr>
            <p:cNvSpPr/>
            <p:nvPr/>
          </p:nvSpPr>
          <p:spPr>
            <a:xfrm>
              <a:off x="557212" y="1566863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A5E240-1E11-4F93-86A6-8DB156BA3EBF}"/>
              </a:ext>
            </a:extLst>
          </p:cNvPr>
          <p:cNvSpPr txBox="1"/>
          <p:nvPr/>
        </p:nvSpPr>
        <p:spPr>
          <a:xfrm>
            <a:off x="1061438" y="5052862"/>
            <a:ext cx="3881514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Irrelevant!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A62765-ABDE-43FF-906D-F494EEBBC577}"/>
              </a:ext>
            </a:extLst>
          </p:cNvPr>
          <p:cNvSpPr txBox="1"/>
          <p:nvPr/>
        </p:nvSpPr>
        <p:spPr>
          <a:xfrm>
            <a:off x="413776" y="366629"/>
            <a:ext cx="6609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V3.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Satisficing and Incentive Effects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790D6-C094-4E73-B59F-0BCC65C765CD}"/>
              </a:ext>
            </a:extLst>
          </p:cNvPr>
          <p:cNvGrpSpPr/>
          <p:nvPr/>
        </p:nvGrpSpPr>
        <p:grpSpPr>
          <a:xfrm>
            <a:off x="557212" y="2944958"/>
            <a:ext cx="10224729" cy="2182022"/>
            <a:chOff x="557212" y="2944958"/>
            <a:chExt cx="10224729" cy="21820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7505CEF-C618-4ED6-B8B1-E343D44B085D}"/>
                </a:ext>
              </a:extLst>
            </p:cNvPr>
            <p:cNvGrpSpPr/>
            <p:nvPr/>
          </p:nvGrpSpPr>
          <p:grpSpPr>
            <a:xfrm>
              <a:off x="557212" y="2944958"/>
              <a:ext cx="10224729" cy="1766524"/>
              <a:chOff x="557212" y="2944958"/>
              <a:chExt cx="10224729" cy="1766524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8EC0114E-3221-423F-A304-E164AAF5300A}"/>
                  </a:ext>
                </a:extLst>
              </p:cNvPr>
              <p:cNvSpPr/>
              <p:nvPr/>
            </p:nvSpPr>
            <p:spPr>
              <a:xfrm>
                <a:off x="652463" y="2944958"/>
                <a:ext cx="46646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Variation</a:t>
                </a:r>
                <a:endParaRPr lang="ko-KR" altLang="en-US" sz="2400" b="1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7E6ED00-9460-4353-8B98-F482D9D33781}"/>
                  </a:ext>
                </a:extLst>
              </p:cNvPr>
              <p:cNvSpPr/>
              <p:nvPr/>
            </p:nvSpPr>
            <p:spPr>
              <a:xfrm>
                <a:off x="557212" y="3044949"/>
                <a:ext cx="95251" cy="228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05798D-E407-4CA8-9413-57003FAC80D4}"/>
                  </a:ext>
                </a:extLst>
              </p:cNvPr>
              <p:cNvSpPr txBox="1"/>
              <p:nvPr/>
            </p:nvSpPr>
            <p:spPr>
              <a:xfrm>
                <a:off x="1032949" y="3412600"/>
                <a:ext cx="9748992" cy="1298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/>
                  <a:t>Incentive vs No-incentive (7 point scale)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/>
                  <a:t>Incentive vs No-incentive (5 point scale)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altLang="ko-KR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AECB3F-714F-4553-98FD-A7A3E7AD79A3}"/>
                </a:ext>
              </a:extLst>
            </p:cNvPr>
            <p:cNvSpPr txBox="1"/>
            <p:nvPr/>
          </p:nvSpPr>
          <p:spPr>
            <a:xfrm>
              <a:off x="2111674" y="4295983"/>
              <a:ext cx="34219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*Incentive policy:</a:t>
              </a:r>
            </a:p>
            <a:p>
              <a:pPr algn="r"/>
              <a:r>
                <a:rPr lang="en-US" altLang="ko-KR" sz="1600" dirty="0"/>
                <a:t>5 cents for correct perception</a:t>
              </a:r>
              <a:br>
                <a:rPr lang="en-US" altLang="ko-KR" sz="1600" dirty="0"/>
              </a:br>
              <a:r>
                <a:rPr lang="en-US" altLang="ko-KR" sz="1600" dirty="0"/>
                <a:t>taking less than 15 seconds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457C1F7-4BB5-42CA-98DA-FAD57CFF4A52}"/>
              </a:ext>
            </a:extLst>
          </p:cNvPr>
          <p:cNvGrpSpPr/>
          <p:nvPr/>
        </p:nvGrpSpPr>
        <p:grpSpPr>
          <a:xfrm>
            <a:off x="5842529" y="2941969"/>
            <a:ext cx="6113223" cy="2601363"/>
            <a:chOff x="5842529" y="2941969"/>
            <a:chExt cx="6113223" cy="26013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585D7C9-F525-4CB7-880A-32B54270BCAE}"/>
                </a:ext>
              </a:extLst>
            </p:cNvPr>
            <p:cNvSpPr/>
            <p:nvPr/>
          </p:nvSpPr>
          <p:spPr>
            <a:xfrm>
              <a:off x="5937780" y="2941969"/>
              <a:ext cx="46646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Comparison</a:t>
              </a:r>
              <a:endParaRPr lang="ko-KR" altLang="en-US" sz="2400" b="1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08A84A1-6321-4D43-AE7A-1C9E3BBA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677" y="3419257"/>
              <a:ext cx="5934075" cy="2124075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80C05CD-6D78-4DC5-8C0B-8FE1178D0B6F}"/>
                </a:ext>
              </a:extLst>
            </p:cNvPr>
            <p:cNvSpPr/>
            <p:nvPr/>
          </p:nvSpPr>
          <p:spPr>
            <a:xfrm>
              <a:off x="5842529" y="3041960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62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Validation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875434-FF03-4385-A641-8B39C89EB13F}"/>
              </a:ext>
            </a:extLst>
          </p:cNvPr>
          <p:cNvSpPr txBox="1"/>
          <p:nvPr/>
        </p:nvSpPr>
        <p:spPr>
          <a:xfrm>
            <a:off x="927285" y="1844354"/>
            <a:ext cx="49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No statistically significant differences across the survey variations.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D89937-92E7-4A9B-87D0-AD97399F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65" y="3602264"/>
            <a:ext cx="4753292" cy="25562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73FFB3-4506-4329-8903-4F0DF277D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388" y="812245"/>
            <a:ext cx="4753292" cy="521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3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Presentation Outline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B9E25-87BD-4F34-B238-63280A897E30}"/>
              </a:ext>
            </a:extLst>
          </p:cNvPr>
          <p:cNvSpPr/>
          <p:nvPr/>
        </p:nvSpPr>
        <p:spPr>
          <a:xfrm>
            <a:off x="559788" y="1445986"/>
            <a:ext cx="3265714" cy="467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896B2-0DE5-4ABE-A356-73476E0CAA1F}"/>
              </a:ext>
            </a:extLst>
          </p:cNvPr>
          <p:cNvSpPr/>
          <p:nvPr/>
        </p:nvSpPr>
        <p:spPr>
          <a:xfrm>
            <a:off x="4103769" y="1445986"/>
            <a:ext cx="3265714" cy="4673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DA3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904ACB-3772-404E-BA20-73216675649F}"/>
              </a:ext>
            </a:extLst>
          </p:cNvPr>
          <p:cNvSpPr/>
          <p:nvPr/>
        </p:nvSpPr>
        <p:spPr>
          <a:xfrm>
            <a:off x="7647750" y="1445986"/>
            <a:ext cx="3265714" cy="46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C935-2D8D-46C0-A5BA-CB6053D102E4}"/>
              </a:ext>
            </a:extLst>
          </p:cNvPr>
          <p:cNvSpPr txBox="1"/>
          <p:nvPr/>
        </p:nvSpPr>
        <p:spPr>
          <a:xfrm>
            <a:off x="557212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Methods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933E6-BED5-48A5-AAEA-203217DF7525}"/>
              </a:ext>
            </a:extLst>
          </p:cNvPr>
          <p:cNvSpPr txBox="1"/>
          <p:nvPr/>
        </p:nvSpPr>
        <p:spPr>
          <a:xfrm>
            <a:off x="4103769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Results</a:t>
            </a:r>
            <a:endParaRPr lang="ko-KR" altLang="en-US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748F62-73F8-49D3-9AC9-B2BED111F090}"/>
              </a:ext>
            </a:extLst>
          </p:cNvPr>
          <p:cNvSpPr txBox="1"/>
          <p:nvPr/>
        </p:nvSpPr>
        <p:spPr>
          <a:xfrm>
            <a:off x="557212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Methodological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E8AC-BD41-408F-9373-A39FD543B497}"/>
              </a:ext>
            </a:extLst>
          </p:cNvPr>
          <p:cNvSpPr txBox="1"/>
          <p:nvPr/>
        </p:nvSpPr>
        <p:spPr>
          <a:xfrm>
            <a:off x="4103769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Empirical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74EA7-36F2-410A-AE65-CBB3716F6EDD}"/>
              </a:ext>
            </a:extLst>
          </p:cNvPr>
          <p:cNvSpPr txBox="1"/>
          <p:nvPr/>
        </p:nvSpPr>
        <p:spPr>
          <a:xfrm>
            <a:off x="7647750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Proposal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E43026-D3C7-41DE-A46E-A7F5B419609A}"/>
              </a:ext>
            </a:extLst>
          </p:cNvPr>
          <p:cNvSpPr txBox="1"/>
          <p:nvPr/>
        </p:nvSpPr>
        <p:spPr>
          <a:xfrm>
            <a:off x="7647750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Practical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D902D-6BD8-4B62-B3A4-13CCCA6D3C38}"/>
              </a:ext>
            </a:extLst>
          </p:cNvPr>
          <p:cNvSpPr txBox="1"/>
          <p:nvPr/>
        </p:nvSpPr>
        <p:spPr>
          <a:xfrm>
            <a:off x="557212" y="2351432"/>
            <a:ext cx="2960370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Dataset</a:t>
            </a:r>
            <a:br>
              <a:rPr lang="en-US" altLang="ko-KR" dirty="0"/>
            </a:br>
            <a:r>
              <a:rPr lang="en-US" altLang="ko-KR" dirty="0"/>
              <a:t>- Truth Perception Test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en-US" altLang="ko-KR" sz="1400" dirty="0"/>
              <a:t>V1) Sample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V2) Answer choice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V3) Satisficing and Incentive</a:t>
            </a:r>
            <a:br>
              <a:rPr lang="en-US" altLang="ko-KR" sz="1400" dirty="0"/>
            </a:br>
            <a:r>
              <a:rPr lang="en-US" altLang="ko-KR" sz="1400" dirty="0"/>
              <a:t>               effects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E75115-4352-4BE0-8189-1E242D4ED616}"/>
              </a:ext>
            </a:extLst>
          </p:cNvPr>
          <p:cNvSpPr txBox="1"/>
          <p:nvPr/>
        </p:nvSpPr>
        <p:spPr>
          <a:xfrm>
            <a:off x="4103769" y="2351432"/>
            <a:ext cx="3444437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C1. </a:t>
            </a:r>
            <a:r>
              <a:rPr lang="en-US" altLang="ko-KR" sz="1400" dirty="0"/>
              <a:t>Bias in</a:t>
            </a:r>
            <a:br>
              <a:rPr lang="en-US" altLang="ko-KR" sz="1400" dirty="0"/>
            </a:br>
            <a:r>
              <a:rPr lang="en-US" altLang="ko-KR" sz="1400" dirty="0"/>
              <a:t>            collective wisdom of crowds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C2. </a:t>
            </a:r>
            <a:r>
              <a:rPr lang="en-US" altLang="ko-KR" sz="1400" dirty="0"/>
              <a:t>Bias In 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C3. </a:t>
            </a:r>
            <a:r>
              <a:rPr lang="en-US" altLang="ko-KR" sz="1400" dirty="0"/>
              <a:t>Disputability in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89A33-CA47-46D9-B155-9B868F1AF7FE}"/>
              </a:ext>
            </a:extLst>
          </p:cNvPr>
          <p:cNvSpPr txBox="1"/>
          <p:nvPr/>
        </p:nvSpPr>
        <p:spPr>
          <a:xfrm>
            <a:off x="7647750" y="2351432"/>
            <a:ext cx="3444437" cy="203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G1. </a:t>
            </a:r>
            <a:r>
              <a:rPr lang="en-US" altLang="ko-KR" sz="1400" dirty="0"/>
              <a:t>remove false news</a:t>
            </a: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G2. </a:t>
            </a:r>
            <a:r>
              <a:rPr lang="en-US" altLang="ko-KR" sz="1400" dirty="0"/>
              <a:t>Correct the misconceptions</a:t>
            </a:r>
            <a:br>
              <a:rPr lang="en-US" altLang="ko-KR" sz="1400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G3. </a:t>
            </a:r>
            <a:r>
              <a:rPr lang="en-US" altLang="ko-KR" sz="1400" dirty="0"/>
              <a:t>Decrease the disagreement</a:t>
            </a:r>
          </a:p>
        </p:txBody>
      </p:sp>
    </p:spTree>
    <p:extLst>
      <p:ext uri="{BB962C8B-B14F-4D97-AF65-F5344CB8AC3E}">
        <p14:creationId xmlns:p14="http://schemas.microsoft.com/office/powerpoint/2010/main" val="415079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73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C1. </a:t>
            </a:r>
            <a:r>
              <a:rPr lang="en-US" altLang="ko-KR" sz="2800" dirty="0"/>
              <a:t>Bias in Collective Wisdom of Crowds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5D6FE-ACB7-424A-980F-8F503DAD3595}"/>
              </a:ext>
            </a:extLst>
          </p:cNvPr>
          <p:cNvSpPr txBox="1"/>
          <p:nvPr/>
        </p:nvSpPr>
        <p:spPr>
          <a:xfrm>
            <a:off x="5086195" y="4964353"/>
            <a:ext cx="73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The percentage of stories for which</a:t>
            </a:r>
            <a:br>
              <a:rPr lang="en-US" altLang="ko-KR" dirty="0"/>
            </a:br>
            <a:r>
              <a:rPr lang="en-US" altLang="ko-KR" dirty="0"/>
              <a:t>GTL and PTL values have same signs is 75% or lesser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4D75A0-D70E-4C1C-A343-820D98276D30}"/>
              </a:ext>
            </a:extLst>
          </p:cNvPr>
          <p:cNvSpPr txBox="1"/>
          <p:nvPr/>
        </p:nvSpPr>
        <p:spPr>
          <a:xfrm>
            <a:off x="4956688" y="5740192"/>
            <a:ext cx="7307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People are often wrong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037877F-6C8B-4591-BE58-5DBF8069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137"/>
          <a:stretch/>
        </p:blipFill>
        <p:spPr>
          <a:xfrm>
            <a:off x="6245624" y="3304003"/>
            <a:ext cx="4729951" cy="1505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CFA136-B47C-4A32-8957-3C3091369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54" y="1366671"/>
            <a:ext cx="2586246" cy="21059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3881ACA-C8C2-4913-AFE0-0BCD531A0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815"/>
          <a:stretch/>
        </p:blipFill>
        <p:spPr>
          <a:xfrm>
            <a:off x="485197" y="3423419"/>
            <a:ext cx="4729951" cy="3081867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4CC42E8-08DB-461C-BE35-DA8F2AADBDFB}"/>
              </a:ext>
            </a:extLst>
          </p:cNvPr>
          <p:cNvGrpSpPr/>
          <p:nvPr/>
        </p:nvGrpSpPr>
        <p:grpSpPr>
          <a:xfrm>
            <a:off x="485195" y="1292067"/>
            <a:ext cx="4729951" cy="2315268"/>
            <a:chOff x="485195" y="4586150"/>
            <a:chExt cx="4729951" cy="231526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6F2F774-DF77-4B50-99C1-FF735FAAD6A3}"/>
                </a:ext>
              </a:extLst>
            </p:cNvPr>
            <p:cNvSpPr/>
            <p:nvPr/>
          </p:nvSpPr>
          <p:spPr>
            <a:xfrm>
              <a:off x="485195" y="4586150"/>
              <a:ext cx="4729951" cy="201193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2A7DA6-1929-44D6-B2F1-00D54DB92384}"/>
                </a:ext>
              </a:extLst>
            </p:cNvPr>
            <p:cNvSpPr txBox="1"/>
            <p:nvPr/>
          </p:nvSpPr>
          <p:spPr>
            <a:xfrm>
              <a:off x="485197" y="4595021"/>
              <a:ext cx="3262435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/>
                <a:t>GTL (Ground Truth-Level)</a:t>
              </a:r>
              <a:endParaRPr lang="ko-KR" altLang="en-US" b="1" dirty="0"/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ADC02A5E-F094-49A4-81F2-3577C325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206" y="5071777"/>
              <a:ext cx="2805932" cy="1829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73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C2. </a:t>
            </a:r>
            <a:r>
              <a:rPr lang="en-US" altLang="ko-KR" sz="2800" dirty="0"/>
              <a:t>Bias in Individual Truth Perceptions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8BA033-5765-41F4-AE62-7FCE61219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3429000"/>
            <a:ext cx="5034524" cy="33563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71A0539-4F72-4267-A700-40121576C691}"/>
              </a:ext>
            </a:extLst>
          </p:cNvPr>
          <p:cNvGrpSpPr/>
          <p:nvPr/>
        </p:nvGrpSpPr>
        <p:grpSpPr>
          <a:xfrm>
            <a:off x="557212" y="1250304"/>
            <a:ext cx="4849178" cy="2178696"/>
            <a:chOff x="485195" y="4586150"/>
            <a:chExt cx="4849178" cy="217869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572DCA-2D1E-41F4-B928-47EA63A906F5}"/>
                </a:ext>
              </a:extLst>
            </p:cNvPr>
            <p:cNvSpPr/>
            <p:nvPr/>
          </p:nvSpPr>
          <p:spPr>
            <a:xfrm>
              <a:off x="485195" y="4586150"/>
              <a:ext cx="4729951" cy="2135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B54CBC-6729-44C2-AC2E-AB5678FBC7C6}"/>
                </a:ext>
              </a:extLst>
            </p:cNvPr>
            <p:cNvSpPr txBox="1"/>
            <p:nvPr/>
          </p:nvSpPr>
          <p:spPr>
            <a:xfrm>
              <a:off x="485197" y="4595021"/>
              <a:ext cx="4849176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/>
                <a:t>TPB (Total Perception Bias)</a:t>
              </a:r>
            </a:p>
            <a:p>
              <a:r>
                <a:rPr lang="en-US" altLang="ko-KR" dirty="0"/>
                <a:t>  - Total error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/>
                <a:t>FPB (False Positive Bias)</a:t>
              </a:r>
            </a:p>
            <a:p>
              <a:r>
                <a:rPr lang="en-US" altLang="ko-KR" dirty="0"/>
                <a:t>  - Gullibility 	(PTL &gt; GTL)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1" dirty="0"/>
                <a:t>FNB (False Negative Bias)</a:t>
              </a:r>
            </a:p>
            <a:p>
              <a:r>
                <a:rPr lang="en-US" altLang="ko-KR" dirty="0"/>
                <a:t>  - Cynicality 	(PTL &lt; GTL)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D3CB13-D47E-4850-8E2F-B27F903CD174}"/>
              </a:ext>
            </a:extLst>
          </p:cNvPr>
          <p:cNvSpPr txBox="1"/>
          <p:nvPr/>
        </p:nvSpPr>
        <p:spPr>
          <a:xfrm>
            <a:off x="2188431" y="4645509"/>
            <a:ext cx="113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FNB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AFEAE9-F809-4CA9-9B95-8AC4B80E418D}"/>
              </a:ext>
            </a:extLst>
          </p:cNvPr>
          <p:cNvSpPr txBox="1"/>
          <p:nvPr/>
        </p:nvSpPr>
        <p:spPr>
          <a:xfrm>
            <a:off x="3495751" y="4645509"/>
            <a:ext cx="837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FPB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FE8D9F-8C92-4502-A5F3-0AC8AF8B8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636" y="1273659"/>
            <a:ext cx="5391150" cy="3371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926ABF-06F9-4ACA-AF07-3BC6710681AB}"/>
              </a:ext>
            </a:extLst>
          </p:cNvPr>
          <p:cNvSpPr txBox="1"/>
          <p:nvPr/>
        </p:nvSpPr>
        <p:spPr>
          <a:xfrm>
            <a:off x="5915025" y="5253081"/>
            <a:ext cx="604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People are both gullible and cynical</a:t>
            </a:r>
          </a:p>
        </p:txBody>
      </p:sp>
    </p:spTree>
    <p:extLst>
      <p:ext uri="{BB962C8B-B14F-4D97-AF65-F5344CB8AC3E}">
        <p14:creationId xmlns:p14="http://schemas.microsoft.com/office/powerpoint/2010/main" val="80768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864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C3. </a:t>
            </a:r>
            <a:r>
              <a:rPr lang="en-US" altLang="ko-KR" sz="2800" dirty="0"/>
              <a:t>Disputability in Individual Truth Perceptions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C990E-32BC-486F-BDB8-C4A3A2441385}"/>
              </a:ext>
            </a:extLst>
          </p:cNvPr>
          <p:cNvGrpSpPr/>
          <p:nvPr/>
        </p:nvGrpSpPr>
        <p:grpSpPr>
          <a:xfrm>
            <a:off x="557212" y="1259175"/>
            <a:ext cx="4849178" cy="1915825"/>
            <a:chOff x="557212" y="1259175"/>
            <a:chExt cx="4849178" cy="19158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6D92FE-BE6B-4C48-9678-646407ABEEF5}"/>
                </a:ext>
              </a:extLst>
            </p:cNvPr>
            <p:cNvSpPr/>
            <p:nvPr/>
          </p:nvSpPr>
          <p:spPr>
            <a:xfrm>
              <a:off x="557212" y="1259175"/>
              <a:ext cx="4729951" cy="19158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/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VPB (Variance in Perception Biases)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</a:t>
                  </a:r>
                  <a:r>
                    <a:rPr lang="en-US" altLang="ko-KR" dirty="0"/>
                    <a:t> </a:t>
                  </a:r>
                  <a:r>
                    <a:rPr lang="en-US" altLang="ko-KR" dirty="0" err="1"/>
                    <a:t>a.k.a</a:t>
                  </a:r>
                  <a:r>
                    <a:rPr lang="en-US" altLang="ko-KR" dirty="0"/>
                    <a:t> </a:t>
                  </a:r>
                  <a:r>
                    <a:rPr lang="en-US" altLang="ko-KR" b="1" dirty="0"/>
                    <a:t>Disputability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 </a:t>
                  </a:r>
                  <a:r>
                    <a:rPr lang="en-US" altLang="ko-KR" dirty="0"/>
                    <a:t>Disagreement amongst users</a:t>
                  </a:r>
                  <a:br>
                    <a:rPr lang="en-US" altLang="ko-KR" dirty="0"/>
                  </a:br>
                  <a:r>
                    <a:rPr lang="en-US" altLang="ko-KR" dirty="0"/>
                    <a:t> 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>
                          <a:latin typeface="Cambria Math" panose="02040503050406030204" pitchFamily="18" charset="0"/>
                        </a:rPr>
                        <m:t>VBP</m:t>
                      </m:r>
                      <m:d>
                        <m:dPr>
                          <m:ctrlPr>
                            <a:rPr lang="en-US" altLang="ko-KR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𝑃𝑇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PTL</m:t>
                                  </m:r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blipFill>
                  <a:blip r:embed="rId3"/>
                  <a:stretch>
                    <a:fillRect l="-1005" b="-3237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551E26-7216-4752-8679-C78D3CBC3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67" y="1346252"/>
            <a:ext cx="5221288" cy="3149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C1ADA7-1BAA-4473-9F06-A34672AD1ECC}"/>
              </a:ext>
            </a:extLst>
          </p:cNvPr>
          <p:cNvSpPr txBox="1"/>
          <p:nvPr/>
        </p:nvSpPr>
        <p:spPr>
          <a:xfrm>
            <a:off x="5915025" y="4829040"/>
            <a:ext cx="604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Biases vary significantly between users</a:t>
            </a:r>
          </a:p>
        </p:txBody>
      </p:sp>
    </p:spTree>
    <p:extLst>
      <p:ext uri="{BB962C8B-B14F-4D97-AF65-F5344CB8AC3E}">
        <p14:creationId xmlns:p14="http://schemas.microsoft.com/office/powerpoint/2010/main" val="53642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864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C3. </a:t>
            </a:r>
            <a:r>
              <a:rPr lang="en-US" altLang="ko-KR" sz="2800" dirty="0"/>
              <a:t>Disputability in Individual Truth Perceptions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C990E-32BC-486F-BDB8-C4A3A2441385}"/>
              </a:ext>
            </a:extLst>
          </p:cNvPr>
          <p:cNvGrpSpPr/>
          <p:nvPr/>
        </p:nvGrpSpPr>
        <p:grpSpPr>
          <a:xfrm>
            <a:off x="557212" y="1259175"/>
            <a:ext cx="4849178" cy="1915825"/>
            <a:chOff x="557212" y="1259175"/>
            <a:chExt cx="4849178" cy="19158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6D92FE-BE6B-4C48-9678-646407ABEEF5}"/>
                </a:ext>
              </a:extLst>
            </p:cNvPr>
            <p:cNvSpPr/>
            <p:nvPr/>
          </p:nvSpPr>
          <p:spPr>
            <a:xfrm>
              <a:off x="557212" y="1259175"/>
              <a:ext cx="4729951" cy="19158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/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VPB (Variance in Perception Biases)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</a:t>
                  </a:r>
                  <a:r>
                    <a:rPr lang="en-US" altLang="ko-KR" dirty="0"/>
                    <a:t> </a:t>
                  </a:r>
                  <a:r>
                    <a:rPr lang="en-US" altLang="ko-KR" dirty="0" err="1"/>
                    <a:t>a.k.a</a:t>
                  </a:r>
                  <a:r>
                    <a:rPr lang="en-US" altLang="ko-KR" dirty="0"/>
                    <a:t> </a:t>
                  </a:r>
                  <a:r>
                    <a:rPr lang="en-US" altLang="ko-KR" b="1" dirty="0"/>
                    <a:t>Disputability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 </a:t>
                  </a:r>
                  <a:r>
                    <a:rPr lang="en-US" altLang="ko-KR" dirty="0"/>
                    <a:t>Disagreement amongst users</a:t>
                  </a:r>
                  <a:br>
                    <a:rPr lang="en-US" altLang="ko-KR" dirty="0"/>
                  </a:br>
                  <a:r>
                    <a:rPr lang="en-US" altLang="ko-KR" dirty="0"/>
                    <a:t> 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>
                          <a:latin typeface="Cambria Math" panose="02040503050406030204" pitchFamily="18" charset="0"/>
                        </a:rPr>
                        <m:t>VBP</m:t>
                      </m:r>
                      <m:d>
                        <m:dPr>
                          <m:ctrlPr>
                            <a:rPr lang="en-US" altLang="ko-KR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𝑃𝑇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PTL</m:t>
                                  </m:r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blipFill>
                  <a:blip r:embed="rId3"/>
                  <a:stretch>
                    <a:fillRect l="-1005" b="-3237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C1ADA7-1BAA-4473-9F06-A34672AD1ECC}"/>
              </a:ext>
            </a:extLst>
          </p:cNvPr>
          <p:cNvSpPr txBox="1"/>
          <p:nvPr/>
        </p:nvSpPr>
        <p:spPr>
          <a:xfrm>
            <a:off x="5740852" y="4001824"/>
            <a:ext cx="6276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People trust/distrust stories that </a:t>
            </a:r>
            <a:b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confirm or contradict their political beliefs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C2A703-D54C-4660-AF68-54DB169C127A}"/>
              </a:ext>
            </a:extLst>
          </p:cNvPr>
          <p:cNvGrpSpPr/>
          <p:nvPr/>
        </p:nvGrpSpPr>
        <p:grpSpPr>
          <a:xfrm>
            <a:off x="557212" y="3407899"/>
            <a:ext cx="4849178" cy="2840501"/>
            <a:chOff x="557212" y="1259175"/>
            <a:chExt cx="4849178" cy="28405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CCC879-8992-43D9-B836-BF04D6010BF3}"/>
                </a:ext>
              </a:extLst>
            </p:cNvPr>
            <p:cNvSpPr/>
            <p:nvPr/>
          </p:nvSpPr>
          <p:spPr>
            <a:xfrm>
              <a:off x="557212" y="1259175"/>
              <a:ext cx="4729951" cy="28405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99BA2B-0347-41C5-ADC1-03E669854550}"/>
                    </a:ext>
                  </a:extLst>
                </p:cNvPr>
                <p:cNvSpPr txBox="1"/>
                <p:nvPr/>
              </p:nvSpPr>
              <p:spPr>
                <a:xfrm>
                  <a:off x="557214" y="1259175"/>
                  <a:ext cx="4849176" cy="2607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IMPB (Ideological Mean Perception Bias)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</a:t>
                  </a:r>
                  <a:r>
                    <a:rPr lang="en-US" altLang="ko-KR" dirty="0"/>
                    <a:t>- </a:t>
                  </a:r>
                  <a:r>
                    <a:rPr lang="en-US" altLang="ko-KR" dirty="0" err="1"/>
                    <a:t>a.k.a</a:t>
                  </a:r>
                  <a:r>
                    <a:rPr lang="en-US" altLang="ko-KR" dirty="0"/>
                    <a:t> Ideological bias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 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IMPB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MP</m:t>
                          </m:r>
                          <m:sSub>
                            <m:sSubPr>
                              <m:ctrlP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em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MP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𝑅𝑒𝑝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</m:d>
                    </m:oMath>
                  </a14:m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MPB (Mean Perception Bias)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MPB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PTL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GTL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99BA2B-0347-41C5-ADC1-03E669854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4" y="1259175"/>
                  <a:ext cx="4849176" cy="2607124"/>
                </a:xfrm>
                <a:prstGeom prst="rect">
                  <a:avLst/>
                </a:prstGeom>
                <a:blipFill>
                  <a:blip r:embed="rId4"/>
                  <a:stretch>
                    <a:fillRect l="-1005" b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D2B23F-81CB-4BCE-89C4-E2F8D309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390" y="1362936"/>
            <a:ext cx="6558844" cy="20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8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864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C3. </a:t>
            </a:r>
            <a:r>
              <a:rPr lang="en-US" altLang="ko-KR" sz="2800" dirty="0"/>
              <a:t>Disputability in Individual Truth Perceptions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AC990E-32BC-486F-BDB8-C4A3A2441385}"/>
              </a:ext>
            </a:extLst>
          </p:cNvPr>
          <p:cNvGrpSpPr/>
          <p:nvPr/>
        </p:nvGrpSpPr>
        <p:grpSpPr>
          <a:xfrm>
            <a:off x="557212" y="1259175"/>
            <a:ext cx="4849178" cy="1915825"/>
            <a:chOff x="557212" y="1259175"/>
            <a:chExt cx="4849178" cy="19158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46D92FE-BE6B-4C48-9678-646407ABEEF5}"/>
                </a:ext>
              </a:extLst>
            </p:cNvPr>
            <p:cNvSpPr/>
            <p:nvPr/>
          </p:nvSpPr>
          <p:spPr>
            <a:xfrm>
              <a:off x="557212" y="1259175"/>
              <a:ext cx="4729951" cy="19158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/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VPB (Variance in Perception Biases)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</a:t>
                  </a:r>
                  <a:r>
                    <a:rPr lang="en-US" altLang="ko-KR" dirty="0"/>
                    <a:t> </a:t>
                  </a:r>
                  <a:r>
                    <a:rPr lang="en-US" altLang="ko-KR" dirty="0" err="1"/>
                    <a:t>a.k.a</a:t>
                  </a:r>
                  <a:r>
                    <a:rPr lang="en-US" altLang="ko-KR" dirty="0"/>
                    <a:t> </a:t>
                  </a:r>
                  <a:r>
                    <a:rPr lang="en-US" altLang="ko-KR" b="1" dirty="0"/>
                    <a:t>Disputability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- </a:t>
                  </a:r>
                  <a:r>
                    <a:rPr lang="en-US" altLang="ko-KR" dirty="0"/>
                    <a:t>Disagreement amongst users</a:t>
                  </a:r>
                  <a:br>
                    <a:rPr lang="en-US" altLang="ko-KR" dirty="0"/>
                  </a:br>
                  <a:r>
                    <a:rPr lang="en-US" altLang="ko-KR" dirty="0"/>
                    <a:t> 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>
                          <a:latin typeface="Cambria Math" panose="02040503050406030204" pitchFamily="18" charset="0"/>
                        </a:rPr>
                        <m:t>VBP</m:t>
                      </m:r>
                      <m:d>
                        <m:dPr>
                          <m:ctrlPr>
                            <a:rPr lang="en-US" altLang="ko-KR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𝑃𝑇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PTL</m:t>
                                  </m:r>
                                  <m:d>
                                    <m:dPr>
                                      <m:ctrlPr>
                                        <a:rPr lang="en-US" altLang="ko-KR" b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86883FD-8107-4056-A509-6B2FA4BC4F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4" y="1259175"/>
                  <a:ext cx="4849176" cy="1902509"/>
                </a:xfrm>
                <a:prstGeom prst="rect">
                  <a:avLst/>
                </a:prstGeom>
                <a:blipFill>
                  <a:blip r:embed="rId3"/>
                  <a:stretch>
                    <a:fillRect l="-1005" b="-3237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4C1ADA7-1BAA-4473-9F06-A34672AD1ECC}"/>
              </a:ext>
            </a:extLst>
          </p:cNvPr>
          <p:cNvSpPr txBox="1"/>
          <p:nvPr/>
        </p:nvSpPr>
        <p:spPr>
          <a:xfrm>
            <a:off x="5740852" y="5094891"/>
            <a:ext cx="6276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High disputability arises from </a:t>
            </a:r>
            <a:b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</a:b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ideologically polarized perception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9C2A703-D54C-4660-AF68-54DB169C127A}"/>
              </a:ext>
            </a:extLst>
          </p:cNvPr>
          <p:cNvGrpSpPr/>
          <p:nvPr/>
        </p:nvGrpSpPr>
        <p:grpSpPr>
          <a:xfrm>
            <a:off x="557212" y="3407899"/>
            <a:ext cx="4849178" cy="2840501"/>
            <a:chOff x="557212" y="1259175"/>
            <a:chExt cx="4849178" cy="28405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2CCC879-8992-43D9-B836-BF04D6010BF3}"/>
                </a:ext>
              </a:extLst>
            </p:cNvPr>
            <p:cNvSpPr/>
            <p:nvPr/>
          </p:nvSpPr>
          <p:spPr>
            <a:xfrm>
              <a:off x="557212" y="1259175"/>
              <a:ext cx="4729951" cy="28405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99BA2B-0347-41C5-ADC1-03E669854550}"/>
                    </a:ext>
                  </a:extLst>
                </p:cNvPr>
                <p:cNvSpPr txBox="1"/>
                <p:nvPr/>
              </p:nvSpPr>
              <p:spPr>
                <a:xfrm>
                  <a:off x="557214" y="1259175"/>
                  <a:ext cx="4849176" cy="2607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IMPB (Ideological Mean Perception Bias)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  </a:t>
                  </a:r>
                  <a:r>
                    <a:rPr lang="en-US" altLang="ko-KR" dirty="0"/>
                    <a:t>- </a:t>
                  </a:r>
                  <a:r>
                    <a:rPr lang="en-US" altLang="ko-KR" dirty="0" err="1"/>
                    <a:t>a.k.a</a:t>
                  </a:r>
                  <a:r>
                    <a:rPr lang="en-US" altLang="ko-KR" dirty="0"/>
                    <a:t> Ideological bias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 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IMPB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MP</m:t>
                          </m:r>
                          <m:sSub>
                            <m:sSubPr>
                              <m:ctrlP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em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MP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𝑅𝑒𝑝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d>
                        </m:e>
                      </m:d>
                    </m:oMath>
                  </a14:m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/>
                    <a:t>MPB (Mean Perception Bias)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 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MPB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PTL</m:t>
                      </m:r>
                      <m:d>
                        <m:dPr>
                          <m:ctrl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GTL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ko-KR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99BA2B-0347-41C5-ADC1-03E669854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14" y="1259175"/>
                  <a:ext cx="4849176" cy="2607124"/>
                </a:xfrm>
                <a:prstGeom prst="rect">
                  <a:avLst/>
                </a:prstGeom>
                <a:blipFill>
                  <a:blip r:embed="rId4"/>
                  <a:stretch>
                    <a:fillRect l="-1005" b="-28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1C147EB-6007-40EB-A64C-51CB552D3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98" y="1250706"/>
            <a:ext cx="553402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Presentation Outline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B9E25-87BD-4F34-B238-63280A897E30}"/>
              </a:ext>
            </a:extLst>
          </p:cNvPr>
          <p:cNvSpPr/>
          <p:nvPr/>
        </p:nvSpPr>
        <p:spPr>
          <a:xfrm>
            <a:off x="559788" y="1445986"/>
            <a:ext cx="3265714" cy="467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896B2-0DE5-4ABE-A356-73476E0CAA1F}"/>
              </a:ext>
            </a:extLst>
          </p:cNvPr>
          <p:cNvSpPr/>
          <p:nvPr/>
        </p:nvSpPr>
        <p:spPr>
          <a:xfrm>
            <a:off x="4103769" y="1445986"/>
            <a:ext cx="3265714" cy="4673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904ACB-3772-404E-BA20-73216675649F}"/>
              </a:ext>
            </a:extLst>
          </p:cNvPr>
          <p:cNvSpPr/>
          <p:nvPr/>
        </p:nvSpPr>
        <p:spPr>
          <a:xfrm>
            <a:off x="7647750" y="1445986"/>
            <a:ext cx="3265714" cy="46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DA3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C935-2D8D-46C0-A5BA-CB6053D102E4}"/>
              </a:ext>
            </a:extLst>
          </p:cNvPr>
          <p:cNvSpPr txBox="1"/>
          <p:nvPr/>
        </p:nvSpPr>
        <p:spPr>
          <a:xfrm>
            <a:off x="557212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Methods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933E6-BED5-48A5-AAEA-203217DF7525}"/>
              </a:ext>
            </a:extLst>
          </p:cNvPr>
          <p:cNvSpPr txBox="1"/>
          <p:nvPr/>
        </p:nvSpPr>
        <p:spPr>
          <a:xfrm>
            <a:off x="4103769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Results</a:t>
            </a:r>
            <a:endParaRPr lang="ko-KR" altLang="en-US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748F62-73F8-49D3-9AC9-B2BED111F090}"/>
              </a:ext>
            </a:extLst>
          </p:cNvPr>
          <p:cNvSpPr txBox="1"/>
          <p:nvPr/>
        </p:nvSpPr>
        <p:spPr>
          <a:xfrm>
            <a:off x="557212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Methodological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E8AC-BD41-408F-9373-A39FD543B497}"/>
              </a:ext>
            </a:extLst>
          </p:cNvPr>
          <p:cNvSpPr txBox="1"/>
          <p:nvPr/>
        </p:nvSpPr>
        <p:spPr>
          <a:xfrm>
            <a:off x="4103769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Empirical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74EA7-36F2-410A-AE65-CBB3716F6EDD}"/>
              </a:ext>
            </a:extLst>
          </p:cNvPr>
          <p:cNvSpPr txBox="1"/>
          <p:nvPr/>
        </p:nvSpPr>
        <p:spPr>
          <a:xfrm>
            <a:off x="7647750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Proposal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E43026-D3C7-41DE-A46E-A7F5B419609A}"/>
              </a:ext>
            </a:extLst>
          </p:cNvPr>
          <p:cNvSpPr txBox="1"/>
          <p:nvPr/>
        </p:nvSpPr>
        <p:spPr>
          <a:xfrm>
            <a:off x="7647750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Practical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D902D-6BD8-4B62-B3A4-13CCCA6D3C38}"/>
              </a:ext>
            </a:extLst>
          </p:cNvPr>
          <p:cNvSpPr txBox="1"/>
          <p:nvPr/>
        </p:nvSpPr>
        <p:spPr>
          <a:xfrm>
            <a:off x="557212" y="2351432"/>
            <a:ext cx="2960370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Dataset</a:t>
            </a:r>
            <a:br>
              <a:rPr lang="en-US" altLang="ko-KR" dirty="0"/>
            </a:br>
            <a:r>
              <a:rPr lang="en-US" altLang="ko-KR" dirty="0"/>
              <a:t>- Truth Perception Test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en-US" altLang="ko-KR" sz="1400" dirty="0"/>
              <a:t>V1) Sample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V2) Answer choice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V3) Satisficing and Incentive</a:t>
            </a:r>
            <a:br>
              <a:rPr lang="en-US" altLang="ko-KR" sz="1400" dirty="0"/>
            </a:br>
            <a:r>
              <a:rPr lang="en-US" altLang="ko-KR" sz="1400" dirty="0"/>
              <a:t>               effects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E75115-4352-4BE0-8189-1E242D4ED616}"/>
              </a:ext>
            </a:extLst>
          </p:cNvPr>
          <p:cNvSpPr txBox="1"/>
          <p:nvPr/>
        </p:nvSpPr>
        <p:spPr>
          <a:xfrm>
            <a:off x="4103769" y="2351432"/>
            <a:ext cx="3444437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C1. </a:t>
            </a:r>
            <a:r>
              <a:rPr lang="en-US" altLang="ko-KR" sz="1400" dirty="0"/>
              <a:t>Bias in</a:t>
            </a:r>
            <a:br>
              <a:rPr lang="en-US" altLang="ko-KR" sz="1400" dirty="0"/>
            </a:br>
            <a:r>
              <a:rPr lang="en-US" altLang="ko-KR" sz="1400" dirty="0"/>
              <a:t>            collective wisdom of crowds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C2. </a:t>
            </a:r>
            <a:r>
              <a:rPr lang="en-US" altLang="ko-KR" sz="1400" dirty="0"/>
              <a:t>Bias In 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C3. </a:t>
            </a:r>
            <a:r>
              <a:rPr lang="en-US" altLang="ko-KR" sz="1400" dirty="0"/>
              <a:t>Disputability in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89A33-CA47-46D9-B155-9B868F1AF7FE}"/>
              </a:ext>
            </a:extLst>
          </p:cNvPr>
          <p:cNvSpPr txBox="1"/>
          <p:nvPr/>
        </p:nvSpPr>
        <p:spPr>
          <a:xfrm>
            <a:off x="7647750" y="2351432"/>
            <a:ext cx="3444437" cy="203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G1. </a:t>
            </a:r>
            <a:r>
              <a:rPr lang="en-US" altLang="ko-KR" sz="1400" dirty="0"/>
              <a:t>remove false news</a:t>
            </a: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G2. </a:t>
            </a:r>
            <a:r>
              <a:rPr lang="en-US" altLang="ko-KR" sz="1400" dirty="0"/>
              <a:t>Correct the misconceptions</a:t>
            </a:r>
            <a:br>
              <a:rPr lang="en-US" altLang="ko-KR" sz="1400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G3. </a:t>
            </a:r>
            <a:r>
              <a:rPr lang="en-US" altLang="ko-KR" sz="1400" dirty="0"/>
              <a:t>Decrease the disagreement</a:t>
            </a:r>
          </a:p>
        </p:txBody>
      </p:sp>
    </p:spTree>
    <p:extLst>
      <p:ext uri="{BB962C8B-B14F-4D97-AF65-F5344CB8AC3E}">
        <p14:creationId xmlns:p14="http://schemas.microsoft.com/office/powerpoint/2010/main" val="66497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73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G1. </a:t>
            </a:r>
            <a:r>
              <a:rPr lang="en-US" altLang="ko-KR" sz="2800" dirty="0"/>
              <a:t>Remove False News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648E96-8E1B-4B39-9FF3-7EEE53D696C4}"/>
              </a:ext>
            </a:extLst>
          </p:cNvPr>
          <p:cNvSpPr/>
          <p:nvPr/>
        </p:nvSpPr>
        <p:spPr>
          <a:xfrm>
            <a:off x="557212" y="1437814"/>
            <a:ext cx="11370279" cy="251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-Wisdom of Crowd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-Use Perceived Truth Level to estimate Ground Truth Level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-PTL False with GTL False : 68%(Accuracy)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-This method is not sufficient to achieve G2 and G3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65B207-681F-4287-830B-354508D6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52" y="4375655"/>
            <a:ext cx="4794372" cy="116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Fact Check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035D4484-1653-4A7B-8A1A-0538CA824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18" y="2547134"/>
            <a:ext cx="7657240" cy="2859272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CB5FBD59-E600-48B8-A4BF-31D13BEA4EA2}"/>
              </a:ext>
            </a:extLst>
          </p:cNvPr>
          <p:cNvSpPr/>
          <p:nvPr/>
        </p:nvSpPr>
        <p:spPr>
          <a:xfrm>
            <a:off x="8093004" y="3010845"/>
            <a:ext cx="1524000" cy="15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93F0EE18-0974-4D96-9E60-0B27EDEC0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718" y="2546822"/>
            <a:ext cx="7614564" cy="2859272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7E335CA0-F33F-4EB7-8116-BE4AC203A55B}"/>
              </a:ext>
            </a:extLst>
          </p:cNvPr>
          <p:cNvSpPr/>
          <p:nvPr/>
        </p:nvSpPr>
        <p:spPr>
          <a:xfrm>
            <a:off x="8236143" y="2963682"/>
            <a:ext cx="1524000" cy="15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BDA4A994-BB2B-4E55-ABC2-F45E05D75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718" y="2546510"/>
            <a:ext cx="7596274" cy="2840982"/>
          </a:xfrm>
          <a:prstGeom prst="rect">
            <a:avLst/>
          </a:prstGeom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485F8BEB-8A75-463E-9AB6-5874DB42AF06}"/>
              </a:ext>
            </a:extLst>
          </p:cNvPr>
          <p:cNvSpPr/>
          <p:nvPr/>
        </p:nvSpPr>
        <p:spPr>
          <a:xfrm>
            <a:off x="8162685" y="3003533"/>
            <a:ext cx="1524000" cy="15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43D3AC51-D77D-4246-BD97-55835F905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8718" y="2540413"/>
            <a:ext cx="7614564" cy="2847079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EDFA84A-B0E5-4444-A2AB-6A46B2824E6A}"/>
              </a:ext>
            </a:extLst>
          </p:cNvPr>
          <p:cNvSpPr/>
          <p:nvPr/>
        </p:nvSpPr>
        <p:spPr>
          <a:xfrm>
            <a:off x="8227960" y="3073501"/>
            <a:ext cx="1524000" cy="15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37AAAC56-A5BE-4521-A07E-B176B7481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18" y="2561907"/>
            <a:ext cx="7736495" cy="2834886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AB54187-5290-4A23-B9B0-2B960E104631}"/>
              </a:ext>
            </a:extLst>
          </p:cNvPr>
          <p:cNvSpPr/>
          <p:nvPr/>
        </p:nvSpPr>
        <p:spPr>
          <a:xfrm>
            <a:off x="8310828" y="3003629"/>
            <a:ext cx="1524000" cy="1520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0A16E89-53FD-4E52-ABB2-C2C1DA4B2C96}"/>
              </a:ext>
            </a:extLst>
          </p:cNvPr>
          <p:cNvSpPr txBox="1"/>
          <p:nvPr/>
        </p:nvSpPr>
        <p:spPr>
          <a:xfrm>
            <a:off x="413776" y="882287"/>
            <a:ext cx="517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 quick quiz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D526F54-A34D-4132-8778-003BD232E99E}"/>
              </a:ext>
            </a:extLst>
          </p:cNvPr>
          <p:cNvSpPr txBox="1"/>
          <p:nvPr/>
        </p:nvSpPr>
        <p:spPr>
          <a:xfrm>
            <a:off x="5640636" y="339826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848AEC0-57D5-4BB2-AE03-4C9BBDC9C43F}"/>
              </a:ext>
            </a:extLst>
          </p:cNvPr>
          <p:cNvSpPr txBox="1"/>
          <p:nvPr/>
        </p:nvSpPr>
        <p:spPr>
          <a:xfrm>
            <a:off x="727061" y="1492447"/>
            <a:ext cx="10737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I’ll read a statement.</a:t>
            </a:r>
            <a:br>
              <a:rPr lang="en-US" altLang="ko-KR" sz="2400" dirty="0"/>
            </a:br>
            <a:r>
              <a:rPr lang="en-US" altLang="ko-KR" sz="2400" dirty="0"/>
              <a:t>After counting five, you raise your hand to either </a:t>
            </a:r>
            <a:r>
              <a:rPr lang="en-US" altLang="ko-KR" sz="2400" dirty="0">
                <a:solidFill>
                  <a:schemeClr val="accent1"/>
                </a:solidFill>
              </a:rPr>
              <a:t>True</a:t>
            </a:r>
            <a:r>
              <a:rPr lang="en-US" altLang="ko-KR" sz="2400" dirty="0"/>
              <a:t> or </a:t>
            </a:r>
            <a:r>
              <a:rPr lang="en-US" altLang="ko-KR" sz="2400" dirty="0">
                <a:solidFill>
                  <a:srgbClr val="C00000"/>
                </a:solidFill>
              </a:rPr>
              <a:t>False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AEFF830-0B3F-43A6-9891-84213166D54B}"/>
              </a:ext>
            </a:extLst>
          </p:cNvPr>
          <p:cNvGrpSpPr/>
          <p:nvPr/>
        </p:nvGrpSpPr>
        <p:grpSpPr>
          <a:xfrm>
            <a:off x="6371759" y="5644557"/>
            <a:ext cx="4477681" cy="729678"/>
            <a:chOff x="5390953" y="5644557"/>
            <a:chExt cx="4477681" cy="729678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59C61CF-3987-444C-887B-6A85A92A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94153" y="5644557"/>
              <a:ext cx="2674481" cy="729678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7F2C6B6-FD45-4669-87EB-CA36F9546193}"/>
                </a:ext>
              </a:extLst>
            </p:cNvPr>
            <p:cNvSpPr txBox="1"/>
            <p:nvPr/>
          </p:nvSpPr>
          <p:spPr>
            <a:xfrm>
              <a:off x="5390953" y="5788956"/>
              <a:ext cx="1948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</a:rPr>
                <a:t>Verified by</a:t>
              </a:r>
              <a:endParaRPr lang="ko-KR" altLang="en-US" sz="240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47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9" grpId="1" animBg="1"/>
      <p:bldP spid="86" grpId="0" animBg="1"/>
      <p:bldP spid="86" grpId="2" animBg="1"/>
      <p:bldP spid="98" grpId="0" animBg="1"/>
      <p:bldP spid="98" grpId="2" animBg="1"/>
      <p:bldP spid="105" grpId="0" animBg="1"/>
      <p:bldP spid="105" grpId="2" animBg="1"/>
      <p:bldP spid="112" grpId="0" animBg="1"/>
      <p:bldP spid="112" grpId="2" animBg="1"/>
      <p:bldP spid="1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730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G2. </a:t>
            </a:r>
            <a:r>
              <a:rPr lang="en-US" altLang="ko-KR" sz="2800" dirty="0"/>
              <a:t>Correct the Misperception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16B117-28D0-40DF-BB0D-A101488EE8FF}"/>
              </a:ext>
            </a:extLst>
          </p:cNvPr>
          <p:cNvSpPr/>
          <p:nvPr/>
        </p:nvSpPr>
        <p:spPr>
          <a:xfrm>
            <a:off x="410860" y="1321975"/>
            <a:ext cx="11370279" cy="251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Goal is reducing bias(Total Perceptive Bias(TPB))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1. GTL estimated : GTL achieved in G1 method  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EACD2-6B37-4EC4-8D49-FC570C0D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76" y="2551811"/>
            <a:ext cx="5130228" cy="87718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A0A33D6-D249-456A-A8CF-A64A550DB503}"/>
              </a:ext>
            </a:extLst>
          </p:cNvPr>
          <p:cNvSpPr/>
          <p:nvPr/>
        </p:nvSpPr>
        <p:spPr>
          <a:xfrm>
            <a:off x="410860" y="3429000"/>
            <a:ext cx="11370279" cy="251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2. Disputability is good metric that highly correlated with TPB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3. Use linear SVM (Regression) with user demographics (gender, education classification,   </a:t>
            </a:r>
            <a:br>
              <a:rPr lang="en-US" altLang="ko-KR" sz="2000" dirty="0">
                <a:solidFill>
                  <a:schemeClr val="tx1"/>
                </a:solidFill>
              </a:rPr>
            </a:br>
            <a:r>
              <a:rPr lang="en-US" altLang="ko-KR" sz="2000" dirty="0">
                <a:solidFill>
                  <a:schemeClr val="tx1"/>
                </a:solidFill>
              </a:rPr>
              <a:t>     political views) and TPB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46B45C-6BE1-4A9B-BA4C-676056664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4899379"/>
            <a:ext cx="78486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0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653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G3. </a:t>
            </a:r>
            <a:r>
              <a:rPr lang="en-US" altLang="ko-KR" sz="2800" dirty="0"/>
              <a:t>Decrease the Disagreements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A7D8C4-53B7-4EE0-BF06-BB758E622F63}"/>
              </a:ext>
            </a:extLst>
          </p:cNvPr>
          <p:cNvSpPr/>
          <p:nvPr/>
        </p:nvSpPr>
        <p:spPr>
          <a:xfrm>
            <a:off x="557212" y="1608619"/>
            <a:ext cx="11370279" cy="2568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For this goal, we should select high ideology biased story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VPB(Disputability) is correlated with ideology bias.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VPB is easy way to calculate without user’s background data(Democratic or Republican)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IMPB is ideal way but need user’s background data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C2B2CA-0067-41DF-8C29-7C9BA024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655" y="5548084"/>
            <a:ext cx="4962525" cy="542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2D6776-6AD9-4752-9BDE-44747E375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879" y="6311900"/>
            <a:ext cx="3648075" cy="409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B498A8-AB11-489C-9B7B-959E888EC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55" y="4031793"/>
            <a:ext cx="4762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5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653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Pitfall of current strategy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A7D8C4-53B7-4EE0-BF06-BB758E622F63}"/>
              </a:ext>
            </a:extLst>
          </p:cNvPr>
          <p:cNvSpPr/>
          <p:nvPr/>
        </p:nvSpPr>
        <p:spPr>
          <a:xfrm>
            <a:off x="557212" y="1644650"/>
            <a:ext cx="11370279" cy="2568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Estimate with PTL(current strategy of fake new detecting)is not good to reduce bias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Disputability can be answer of it 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18AB30-592B-477F-9121-1CEE8B7A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0" y="3667872"/>
            <a:ext cx="6510604" cy="12187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2F5DD3-0AB8-413D-8BC2-62A39006E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380" y="2490865"/>
            <a:ext cx="4994045" cy="382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4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Conclusion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0D3D4AF-8FDC-4C94-88F4-11B8991AA905}"/>
              </a:ext>
            </a:extLst>
          </p:cNvPr>
          <p:cNvSpPr/>
          <p:nvPr/>
        </p:nvSpPr>
        <p:spPr>
          <a:xfrm>
            <a:off x="410860" y="2445249"/>
            <a:ext cx="11370279" cy="2568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Wisdom of perception is not that accurate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False positive perception bias and false negative perception bias are both frequently appeared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Political ideologies influence people’s perception in stories that have highly disputed truth level perception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Current strategies have limit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Proposed selection mechanism can be solution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tx1"/>
                </a:solidFill>
              </a:rPr>
              <a:t>Paper propose three goals because there were not clear goals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43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The Paper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DAF8813-AF2D-4F87-B29E-BC79D4F8C923}"/>
              </a:ext>
            </a:extLst>
          </p:cNvPr>
          <p:cNvGrpSpPr/>
          <p:nvPr/>
        </p:nvGrpSpPr>
        <p:grpSpPr>
          <a:xfrm>
            <a:off x="665220" y="1359709"/>
            <a:ext cx="11953500" cy="1879210"/>
            <a:chOff x="665220" y="1359709"/>
            <a:chExt cx="11953500" cy="18792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138CC8-007D-43CE-B69A-1D68CAC45AB3}"/>
                </a:ext>
              </a:extLst>
            </p:cNvPr>
            <p:cNvSpPr txBox="1"/>
            <p:nvPr/>
          </p:nvSpPr>
          <p:spPr>
            <a:xfrm>
              <a:off x="665220" y="1359709"/>
              <a:ext cx="4296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Claims</a:t>
              </a:r>
              <a:endParaRPr lang="ko-KR" altLang="en-US" sz="28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669432-57E2-43C2-AEBF-9140E2587EDF}"/>
                </a:ext>
              </a:extLst>
            </p:cNvPr>
            <p:cNvSpPr txBox="1"/>
            <p:nvPr/>
          </p:nvSpPr>
          <p:spPr>
            <a:xfrm>
              <a:off x="907556" y="1944884"/>
              <a:ext cx="9297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C1)  wisdom of crowds (average truth rating) is </a:t>
              </a:r>
              <a:r>
                <a:rPr lang="en-US" altLang="ko-KR" b="1" dirty="0"/>
                <a:t>inaccurate</a:t>
              </a:r>
              <a:endParaRPr lang="ko-KR" altLang="en-US" sz="16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BA54CC-60EC-476B-A2C3-22A92C47FD6A}"/>
                </a:ext>
              </a:extLst>
            </p:cNvPr>
            <p:cNvSpPr txBox="1"/>
            <p:nvPr/>
          </p:nvSpPr>
          <p:spPr>
            <a:xfrm>
              <a:off x="907556" y="2406949"/>
              <a:ext cx="11284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C2)  The false positive perception bias and false negative perception bias are </a:t>
              </a:r>
              <a:r>
                <a:rPr lang="en-US" altLang="ko-KR" b="1" dirty="0"/>
                <a:t>both prevalent </a:t>
              </a:r>
              <a:endParaRPr lang="ko-KR" altLang="en-US" sz="16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896AFE-10CF-4BFE-BC28-A54B12B0D808}"/>
                </a:ext>
              </a:extLst>
            </p:cNvPr>
            <p:cNvSpPr txBox="1"/>
            <p:nvPr/>
          </p:nvSpPr>
          <p:spPr>
            <a:xfrm>
              <a:off x="907556" y="2869587"/>
              <a:ext cx="1171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C3)  User’s </a:t>
              </a:r>
              <a:r>
                <a:rPr lang="en-US" altLang="ko-KR" b="1" dirty="0"/>
                <a:t>political ideologies </a:t>
              </a:r>
              <a:r>
                <a:rPr lang="en-US" altLang="ko-KR" dirty="0"/>
                <a:t>influence their truth perceptions for the most controversial stories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9021AB-31EC-44C5-8A96-04512EE52303}"/>
              </a:ext>
            </a:extLst>
          </p:cNvPr>
          <p:cNvGrpSpPr/>
          <p:nvPr/>
        </p:nvGrpSpPr>
        <p:grpSpPr>
          <a:xfrm>
            <a:off x="665220" y="3740052"/>
            <a:ext cx="11953500" cy="1879210"/>
            <a:chOff x="665220" y="3740052"/>
            <a:chExt cx="11953500" cy="1879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ABEAA3-B2E8-4F87-A6BA-C1B204BDEA3C}"/>
                </a:ext>
              </a:extLst>
            </p:cNvPr>
            <p:cNvSpPr txBox="1"/>
            <p:nvPr/>
          </p:nvSpPr>
          <p:spPr>
            <a:xfrm>
              <a:off x="665220" y="3740052"/>
              <a:ext cx="42965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Set Goals</a:t>
              </a:r>
              <a:endParaRPr lang="ko-KR" altLang="en-US" sz="28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39616BF-82E6-41D0-B3FE-3A7D67F123C3}"/>
                </a:ext>
              </a:extLst>
            </p:cNvPr>
            <p:cNvSpPr txBox="1"/>
            <p:nvPr/>
          </p:nvSpPr>
          <p:spPr>
            <a:xfrm>
              <a:off x="907556" y="4325227"/>
              <a:ext cx="92973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G1)  </a:t>
              </a:r>
              <a:r>
                <a:rPr lang="en-US" altLang="ko-KR" b="1" dirty="0"/>
                <a:t>Remove false news </a:t>
              </a:r>
              <a:r>
                <a:rPr lang="en-US" altLang="ko-KR" dirty="0"/>
                <a:t>stories from circulation</a:t>
              </a:r>
              <a:endParaRPr lang="ko-KR" alt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78AF484-235E-4950-AB68-31DE59EFD89C}"/>
                </a:ext>
              </a:extLst>
            </p:cNvPr>
            <p:cNvSpPr txBox="1"/>
            <p:nvPr/>
          </p:nvSpPr>
          <p:spPr>
            <a:xfrm>
              <a:off x="907556" y="4787292"/>
              <a:ext cx="11284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G2)  </a:t>
              </a:r>
              <a:r>
                <a:rPr lang="en-US" altLang="ko-KR" b="1" dirty="0"/>
                <a:t>Correct the misperception </a:t>
              </a:r>
              <a:r>
                <a:rPr lang="en-US" altLang="ko-KR" dirty="0"/>
                <a:t>of the users </a:t>
              </a:r>
              <a:endParaRPr lang="ko-KR" alt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7DF532-2E3C-4CBB-BC95-C8718A45FE0A}"/>
                </a:ext>
              </a:extLst>
            </p:cNvPr>
            <p:cNvSpPr txBox="1"/>
            <p:nvPr/>
          </p:nvSpPr>
          <p:spPr>
            <a:xfrm>
              <a:off x="907556" y="5249930"/>
              <a:ext cx="117111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G3)  </a:t>
              </a:r>
              <a:r>
                <a:rPr lang="en-US" altLang="ko-KR" b="1" dirty="0"/>
                <a:t>Decrease the disagreement </a:t>
              </a:r>
              <a:r>
                <a:rPr lang="en-US" altLang="ko-KR" dirty="0"/>
                <a:t>between different users’ perceptions of truth</a:t>
              </a: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20E25C8-9727-49D5-8AC6-B3B54F732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77" y="102499"/>
            <a:ext cx="2719534" cy="22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1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Presentation Outline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BC7FA0-53A4-477C-9189-879052E830BF}"/>
              </a:ext>
            </a:extLst>
          </p:cNvPr>
          <p:cNvGrpSpPr/>
          <p:nvPr/>
        </p:nvGrpSpPr>
        <p:grpSpPr>
          <a:xfrm>
            <a:off x="557212" y="1445986"/>
            <a:ext cx="3268290" cy="4673600"/>
            <a:chOff x="557212" y="1445986"/>
            <a:chExt cx="3268290" cy="46736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B1B9E25-87BD-4F34-B238-63280A897E30}"/>
                </a:ext>
              </a:extLst>
            </p:cNvPr>
            <p:cNvSpPr/>
            <p:nvPr/>
          </p:nvSpPr>
          <p:spPr>
            <a:xfrm>
              <a:off x="559788" y="1445986"/>
              <a:ext cx="3265714" cy="4673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47C935-2D8D-46C0-A5BA-CB6053D102E4}"/>
                </a:ext>
              </a:extLst>
            </p:cNvPr>
            <p:cNvSpPr txBox="1"/>
            <p:nvPr/>
          </p:nvSpPr>
          <p:spPr>
            <a:xfrm>
              <a:off x="557212" y="1786679"/>
              <a:ext cx="2649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Methods</a:t>
              </a:r>
              <a:endParaRPr lang="ko-KR" altLang="en-US" sz="28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748F62-73F8-49D3-9AC9-B2BED111F090}"/>
                </a:ext>
              </a:extLst>
            </p:cNvPr>
            <p:cNvSpPr txBox="1"/>
            <p:nvPr/>
          </p:nvSpPr>
          <p:spPr>
            <a:xfrm>
              <a:off x="557212" y="1538319"/>
              <a:ext cx="1669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>
                  <a:solidFill>
                    <a:schemeClr val="bg1">
                      <a:lumMod val="65000"/>
                    </a:schemeClr>
                  </a:solidFill>
                </a:rPr>
                <a:t>Methodological</a:t>
              </a:r>
              <a:endParaRPr lang="ko-KR" altLang="en-US" sz="16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AD902D-6BD8-4B62-B3A4-13CCCA6D3C38}"/>
                </a:ext>
              </a:extLst>
            </p:cNvPr>
            <p:cNvSpPr txBox="1"/>
            <p:nvPr/>
          </p:nvSpPr>
          <p:spPr>
            <a:xfrm>
              <a:off x="557212" y="2351432"/>
              <a:ext cx="2960370" cy="2277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Dataset</a:t>
              </a:r>
              <a:br>
                <a:rPr lang="en-US" altLang="ko-KR" dirty="0"/>
              </a:br>
              <a:r>
                <a:rPr lang="en-US" altLang="ko-KR" dirty="0"/>
                <a:t>- Truth Perception Test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      </a:t>
              </a:r>
              <a:r>
                <a:rPr lang="en-US" altLang="ko-KR" sz="1400" dirty="0"/>
                <a:t>V1) Sample effects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       V2) Answer choice effects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/>
                <a:t>        V3) Satisficing and Incentive</a:t>
              </a:r>
              <a:br>
                <a:rPr lang="en-US" altLang="ko-KR" sz="1400" dirty="0"/>
              </a:br>
              <a:r>
                <a:rPr lang="en-US" altLang="ko-KR" sz="1400" dirty="0"/>
                <a:t>               effects</a:t>
              </a:r>
              <a:endParaRPr lang="ko-KR" altLang="en-US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51A973-BF54-43A9-B9DB-15C7FB923182}"/>
              </a:ext>
            </a:extLst>
          </p:cNvPr>
          <p:cNvGrpSpPr/>
          <p:nvPr/>
        </p:nvGrpSpPr>
        <p:grpSpPr>
          <a:xfrm>
            <a:off x="4103769" y="1445986"/>
            <a:ext cx="3444437" cy="4673600"/>
            <a:chOff x="4103769" y="1445986"/>
            <a:chExt cx="3444437" cy="46736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B3896B2-0DE5-4ABE-A356-73476E0CAA1F}"/>
                </a:ext>
              </a:extLst>
            </p:cNvPr>
            <p:cNvSpPr/>
            <p:nvPr/>
          </p:nvSpPr>
          <p:spPr>
            <a:xfrm>
              <a:off x="4103769" y="1445986"/>
              <a:ext cx="3265714" cy="46736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933E6-BED5-48A5-AAEA-203217DF7525}"/>
                </a:ext>
              </a:extLst>
            </p:cNvPr>
            <p:cNvSpPr txBox="1"/>
            <p:nvPr/>
          </p:nvSpPr>
          <p:spPr>
            <a:xfrm>
              <a:off x="4103769" y="1786679"/>
              <a:ext cx="2649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Results</a:t>
              </a:r>
              <a:endParaRPr lang="ko-KR" altLang="en-US" sz="2800" b="1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70E8AC-BD41-408F-9373-A39FD543B497}"/>
                </a:ext>
              </a:extLst>
            </p:cNvPr>
            <p:cNvSpPr txBox="1"/>
            <p:nvPr/>
          </p:nvSpPr>
          <p:spPr>
            <a:xfrm>
              <a:off x="4103769" y="1538319"/>
              <a:ext cx="1669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>
                  <a:solidFill>
                    <a:schemeClr val="bg1">
                      <a:lumMod val="65000"/>
                    </a:schemeClr>
                  </a:solidFill>
                </a:rPr>
                <a:t>Empirical</a:t>
              </a:r>
              <a:endParaRPr lang="ko-KR" altLang="en-US" sz="16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1E75115-4352-4BE0-8189-1E242D4ED616}"/>
                </a:ext>
              </a:extLst>
            </p:cNvPr>
            <p:cNvSpPr txBox="1"/>
            <p:nvPr/>
          </p:nvSpPr>
          <p:spPr>
            <a:xfrm>
              <a:off x="4103769" y="2351432"/>
              <a:ext cx="3444437" cy="2277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C1. </a:t>
              </a:r>
              <a:r>
                <a:rPr lang="en-US" altLang="ko-KR" sz="1400" dirty="0"/>
                <a:t>Bias in</a:t>
              </a:r>
              <a:br>
                <a:rPr lang="en-US" altLang="ko-KR" sz="1400" dirty="0"/>
              </a:br>
              <a:r>
                <a:rPr lang="en-US" altLang="ko-KR" sz="1400" dirty="0"/>
                <a:t>            collective wisdom of crowds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C2. </a:t>
              </a:r>
              <a:r>
                <a:rPr lang="en-US" altLang="ko-KR" sz="1400" dirty="0"/>
                <a:t>Bias In </a:t>
              </a:r>
              <a:br>
                <a:rPr lang="en-US" altLang="ko-KR" sz="1400" dirty="0"/>
              </a:br>
              <a:r>
                <a:rPr lang="en-US" altLang="ko-KR" sz="1400" dirty="0"/>
                <a:t>            individual truth perceptions</a:t>
              </a: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C3. </a:t>
              </a:r>
              <a:r>
                <a:rPr lang="en-US" altLang="ko-KR" sz="1400" dirty="0"/>
                <a:t>Disputability in</a:t>
              </a:r>
              <a:br>
                <a:rPr lang="en-US" altLang="ko-KR" sz="1400" dirty="0"/>
              </a:br>
              <a:r>
                <a:rPr lang="en-US" altLang="ko-KR" sz="1400" dirty="0"/>
                <a:t>            Individual truth perceptions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1BE63C-A298-48A9-AC2C-56870A661598}"/>
              </a:ext>
            </a:extLst>
          </p:cNvPr>
          <p:cNvGrpSpPr/>
          <p:nvPr/>
        </p:nvGrpSpPr>
        <p:grpSpPr>
          <a:xfrm>
            <a:off x="7647750" y="1445986"/>
            <a:ext cx="3444437" cy="4673600"/>
            <a:chOff x="7647750" y="1445986"/>
            <a:chExt cx="3444437" cy="46736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E904ACB-3772-404E-BA20-73216675649F}"/>
                </a:ext>
              </a:extLst>
            </p:cNvPr>
            <p:cNvSpPr/>
            <p:nvPr/>
          </p:nvSpPr>
          <p:spPr>
            <a:xfrm>
              <a:off x="7647750" y="1445986"/>
              <a:ext cx="3265714" cy="46736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674EA7-36F2-410A-AE65-CBB3716F6EDD}"/>
                </a:ext>
              </a:extLst>
            </p:cNvPr>
            <p:cNvSpPr txBox="1"/>
            <p:nvPr/>
          </p:nvSpPr>
          <p:spPr>
            <a:xfrm>
              <a:off x="7647750" y="1786679"/>
              <a:ext cx="26494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/>
                <a:t>Proposal</a:t>
              </a:r>
              <a:endParaRPr lang="ko-KR" altLang="en-US" sz="2800" b="1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E43026-D3C7-41DE-A46E-A7F5B419609A}"/>
                </a:ext>
              </a:extLst>
            </p:cNvPr>
            <p:cNvSpPr txBox="1"/>
            <p:nvPr/>
          </p:nvSpPr>
          <p:spPr>
            <a:xfrm>
              <a:off x="7647750" y="1538319"/>
              <a:ext cx="16696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i="1" dirty="0">
                  <a:solidFill>
                    <a:schemeClr val="bg1">
                      <a:lumMod val="65000"/>
                    </a:schemeClr>
                  </a:solidFill>
                </a:rPr>
                <a:t>Practical</a:t>
              </a:r>
              <a:endParaRPr lang="ko-KR" altLang="en-US" sz="1600" b="1" i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089A33-CA47-46D9-B155-9B868F1AF7FE}"/>
                </a:ext>
              </a:extLst>
            </p:cNvPr>
            <p:cNvSpPr txBox="1"/>
            <p:nvPr/>
          </p:nvSpPr>
          <p:spPr>
            <a:xfrm>
              <a:off x="7647750" y="2351432"/>
              <a:ext cx="3444437" cy="2037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G1. </a:t>
              </a:r>
              <a:r>
                <a:rPr lang="en-US" altLang="ko-KR" sz="1400" dirty="0"/>
                <a:t>remove false news</a:t>
              </a:r>
              <a:br>
                <a:rPr lang="en-US" altLang="ko-KR" sz="1400" dirty="0"/>
              </a:br>
              <a:endParaRPr lang="en-US" altLang="ko-KR" sz="1400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G2. </a:t>
              </a:r>
              <a:r>
                <a:rPr lang="en-US" altLang="ko-KR" sz="1400" dirty="0"/>
                <a:t>Correct the misconceptions</a:t>
              </a:r>
              <a:br>
                <a:rPr lang="en-US" altLang="ko-KR" sz="1400" dirty="0"/>
              </a:br>
              <a:endParaRPr lang="en-US" altLang="ko-KR" dirty="0"/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G3. </a:t>
              </a:r>
              <a:r>
                <a:rPr lang="en-US" altLang="ko-KR" sz="1400" dirty="0"/>
                <a:t>Decrease the disagreement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0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2DDA6-C69C-4C7C-AACF-28DDD08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6993C9-F35C-4511-93B6-10F12BFCC9D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9D3BCC99-599C-4CD8-BC22-EE44FD7E4BC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FD9B5-9FDB-45E7-8E91-BCA077BD6EE7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Presentation Outline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1B9E25-87BD-4F34-B238-63280A897E30}"/>
              </a:ext>
            </a:extLst>
          </p:cNvPr>
          <p:cNvSpPr/>
          <p:nvPr/>
        </p:nvSpPr>
        <p:spPr>
          <a:xfrm>
            <a:off x="559788" y="1445986"/>
            <a:ext cx="3265714" cy="4673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DA3F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896B2-0DE5-4ABE-A356-73476E0CAA1F}"/>
              </a:ext>
            </a:extLst>
          </p:cNvPr>
          <p:cNvSpPr/>
          <p:nvPr/>
        </p:nvSpPr>
        <p:spPr>
          <a:xfrm>
            <a:off x="4103769" y="1445986"/>
            <a:ext cx="3265714" cy="4673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904ACB-3772-404E-BA20-73216675649F}"/>
              </a:ext>
            </a:extLst>
          </p:cNvPr>
          <p:cNvSpPr/>
          <p:nvPr/>
        </p:nvSpPr>
        <p:spPr>
          <a:xfrm>
            <a:off x="7647750" y="1445986"/>
            <a:ext cx="3265714" cy="4673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47C935-2D8D-46C0-A5BA-CB6053D102E4}"/>
              </a:ext>
            </a:extLst>
          </p:cNvPr>
          <p:cNvSpPr txBox="1"/>
          <p:nvPr/>
        </p:nvSpPr>
        <p:spPr>
          <a:xfrm>
            <a:off x="557212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Methods</a:t>
            </a:r>
            <a:endParaRPr lang="ko-KR" alt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933E6-BED5-48A5-AAEA-203217DF7525}"/>
              </a:ext>
            </a:extLst>
          </p:cNvPr>
          <p:cNvSpPr txBox="1"/>
          <p:nvPr/>
        </p:nvSpPr>
        <p:spPr>
          <a:xfrm>
            <a:off x="4103769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Results</a:t>
            </a:r>
            <a:endParaRPr lang="ko-KR" altLang="en-US" sz="2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748F62-73F8-49D3-9AC9-B2BED111F090}"/>
              </a:ext>
            </a:extLst>
          </p:cNvPr>
          <p:cNvSpPr txBox="1"/>
          <p:nvPr/>
        </p:nvSpPr>
        <p:spPr>
          <a:xfrm>
            <a:off x="557212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Methodological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0E8AC-BD41-408F-9373-A39FD543B497}"/>
              </a:ext>
            </a:extLst>
          </p:cNvPr>
          <p:cNvSpPr txBox="1"/>
          <p:nvPr/>
        </p:nvSpPr>
        <p:spPr>
          <a:xfrm>
            <a:off x="4103769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Empirical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674EA7-36F2-410A-AE65-CBB3716F6EDD}"/>
              </a:ext>
            </a:extLst>
          </p:cNvPr>
          <p:cNvSpPr txBox="1"/>
          <p:nvPr/>
        </p:nvSpPr>
        <p:spPr>
          <a:xfrm>
            <a:off x="7647750" y="1786679"/>
            <a:ext cx="2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Proposal</a:t>
            </a:r>
            <a:endParaRPr lang="ko-KR" altLang="en-US" sz="2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E43026-D3C7-41DE-A46E-A7F5B419609A}"/>
              </a:ext>
            </a:extLst>
          </p:cNvPr>
          <p:cNvSpPr txBox="1"/>
          <p:nvPr/>
        </p:nvSpPr>
        <p:spPr>
          <a:xfrm>
            <a:off x="7647750" y="1538319"/>
            <a:ext cx="1669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bg1">
                    <a:lumMod val="65000"/>
                  </a:schemeClr>
                </a:solidFill>
              </a:rPr>
              <a:t>Practical</a:t>
            </a:r>
            <a:endParaRPr lang="ko-KR" altLang="en-US" sz="1600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D902D-6BD8-4B62-B3A4-13CCCA6D3C38}"/>
              </a:ext>
            </a:extLst>
          </p:cNvPr>
          <p:cNvSpPr txBox="1"/>
          <p:nvPr/>
        </p:nvSpPr>
        <p:spPr>
          <a:xfrm>
            <a:off x="557212" y="2351432"/>
            <a:ext cx="2960370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Dataset</a:t>
            </a:r>
            <a:br>
              <a:rPr lang="en-US" altLang="ko-KR" dirty="0"/>
            </a:br>
            <a:r>
              <a:rPr lang="en-US" altLang="ko-KR" dirty="0"/>
              <a:t>- Truth Perception Test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en-US" altLang="ko-KR" sz="1400" dirty="0"/>
              <a:t>V1) Sample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V2) Answer choice effects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V3) Satisficing and Incentive</a:t>
            </a:r>
            <a:br>
              <a:rPr lang="en-US" altLang="ko-KR" sz="1400" dirty="0"/>
            </a:br>
            <a:r>
              <a:rPr lang="en-US" altLang="ko-KR" sz="1400" dirty="0"/>
              <a:t>               effects</a:t>
            </a:r>
            <a:endParaRPr lang="ko-KR" alt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1E75115-4352-4BE0-8189-1E242D4ED616}"/>
              </a:ext>
            </a:extLst>
          </p:cNvPr>
          <p:cNvSpPr txBox="1"/>
          <p:nvPr/>
        </p:nvSpPr>
        <p:spPr>
          <a:xfrm>
            <a:off x="4103769" y="2351432"/>
            <a:ext cx="3444437" cy="227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C1. </a:t>
            </a:r>
            <a:r>
              <a:rPr lang="en-US" altLang="ko-KR" sz="1400" dirty="0"/>
              <a:t>Bias in</a:t>
            </a:r>
            <a:br>
              <a:rPr lang="en-US" altLang="ko-KR" sz="1400" dirty="0"/>
            </a:br>
            <a:r>
              <a:rPr lang="en-US" altLang="ko-KR" sz="1400" dirty="0"/>
              <a:t>            collective wisdom of crowds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- C2. </a:t>
            </a:r>
            <a:r>
              <a:rPr lang="en-US" altLang="ko-KR" sz="1400" dirty="0"/>
              <a:t>Bias In 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C3. </a:t>
            </a:r>
            <a:r>
              <a:rPr lang="en-US" altLang="ko-KR" sz="1400" dirty="0"/>
              <a:t>Disputability in</a:t>
            </a:r>
            <a:br>
              <a:rPr lang="en-US" altLang="ko-KR" sz="1400" dirty="0"/>
            </a:br>
            <a:r>
              <a:rPr lang="en-US" altLang="ko-KR" sz="1400" dirty="0"/>
              <a:t>            Individual truth perceptions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089A33-CA47-46D9-B155-9B868F1AF7FE}"/>
              </a:ext>
            </a:extLst>
          </p:cNvPr>
          <p:cNvSpPr txBox="1"/>
          <p:nvPr/>
        </p:nvSpPr>
        <p:spPr>
          <a:xfrm>
            <a:off x="7647750" y="2351432"/>
            <a:ext cx="3444437" cy="2037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G1. </a:t>
            </a:r>
            <a:r>
              <a:rPr lang="en-US" altLang="ko-KR" sz="1400" dirty="0"/>
              <a:t>remove false news</a:t>
            </a: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G2. </a:t>
            </a:r>
            <a:r>
              <a:rPr lang="en-US" altLang="ko-KR" sz="1400" dirty="0"/>
              <a:t>Correct the misconceptions</a:t>
            </a:r>
            <a:br>
              <a:rPr lang="en-US" altLang="ko-KR" sz="1400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G3. </a:t>
            </a:r>
            <a:r>
              <a:rPr lang="en-US" altLang="ko-KR" sz="1400" dirty="0"/>
              <a:t>Decrease the disagreement</a:t>
            </a:r>
          </a:p>
        </p:txBody>
      </p:sp>
    </p:spTree>
    <p:extLst>
      <p:ext uri="{BB962C8B-B14F-4D97-AF65-F5344CB8AC3E}">
        <p14:creationId xmlns:p14="http://schemas.microsoft.com/office/powerpoint/2010/main" val="399660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Dataset - Snopes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8BC13F-8D2C-43D6-8FD3-C448E8893034}"/>
              </a:ext>
            </a:extLst>
          </p:cNvPr>
          <p:cNvSpPr/>
          <p:nvPr/>
        </p:nvSpPr>
        <p:spPr>
          <a:xfrm>
            <a:off x="2218368" y="5412491"/>
            <a:ext cx="7755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https://www.snopes.com/fact-check/golfing-robot-hit-a-hole-in-one/</a:t>
            </a:r>
            <a:endParaRPr lang="ko-KR" altLang="en-US" dirty="0"/>
          </a:p>
        </p:txBody>
      </p:sp>
      <p:pic>
        <p:nvPicPr>
          <p:cNvPr id="2050" name="Picture 2" descr="snopes에 대한 이미지 검색결과">
            <a:extLst>
              <a:ext uri="{FF2B5EF4-FFF2-40B4-BE49-F238E27FC236}">
                <a16:creationId xmlns:a16="http://schemas.microsoft.com/office/drawing/2014/main" id="{295BD43A-6CE8-49C2-92C2-25684C212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4" y="1987039"/>
            <a:ext cx="4518586" cy="240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AB8777-AF11-46D3-AEAB-EA5DFCD3D82B}"/>
              </a:ext>
            </a:extLst>
          </p:cNvPr>
          <p:cNvSpPr/>
          <p:nvPr/>
        </p:nvSpPr>
        <p:spPr>
          <a:xfrm>
            <a:off x="5590614" y="2355334"/>
            <a:ext cx="65112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- One of the first online fact-checking websites.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"well-regarded source for sorting out myths and rumors" </a:t>
            </a:r>
            <a:endParaRPr lang="ko-KR" altLang="en-US" dirty="0"/>
          </a:p>
          <a:p>
            <a:br>
              <a:rPr lang="en-US" altLang="ko-KR" dirty="0"/>
            </a:br>
            <a:r>
              <a:rPr lang="en-US" altLang="ko-KR" dirty="0"/>
              <a:t>- 5 scales for labeling truth level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4A0F1C-A8CA-4A14-872E-B47C52363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699" y="3832662"/>
            <a:ext cx="4826001" cy="9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Truth Perception Test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99774-E158-48D3-80BD-ACD0257B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76" y="2900190"/>
            <a:ext cx="5349943" cy="3050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FCF86-2C3A-4E6C-9F1A-A3AB354B5E6E}"/>
              </a:ext>
            </a:extLst>
          </p:cNvPr>
          <p:cNvSpPr txBox="1"/>
          <p:nvPr/>
        </p:nvSpPr>
        <p:spPr>
          <a:xfrm>
            <a:off x="415617" y="1420979"/>
            <a:ext cx="907626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Strongly encouraged the respondents to </a:t>
            </a:r>
            <a:r>
              <a:rPr lang="en-US" altLang="ko-KR" b="1" dirty="0"/>
              <a:t>respond rapidly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No external resources. Rely on your gut!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18B87F-9115-48A2-8A67-E1395BD10BFB}"/>
              </a:ext>
            </a:extLst>
          </p:cNvPr>
          <p:cNvSpPr/>
          <p:nvPr/>
        </p:nvSpPr>
        <p:spPr>
          <a:xfrm>
            <a:off x="1156695" y="4500739"/>
            <a:ext cx="4433919" cy="929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15,000 Data </a:t>
            </a:r>
            <a:r>
              <a:rPr lang="en-US" altLang="ko-KR" sz="2000" dirty="0"/>
              <a:t>collected on </a:t>
            </a:r>
            <a:r>
              <a:rPr lang="en-US" altLang="ko-KR" sz="2000" dirty="0" err="1"/>
              <a:t>Mturk</a:t>
            </a:r>
            <a:br>
              <a:rPr lang="en-US" altLang="ko-KR" sz="2000" dirty="0"/>
            </a:br>
            <a:r>
              <a:rPr lang="en-US" altLang="ko-KR" dirty="0"/>
              <a:t>(300 Participants x 50 claims)</a:t>
            </a:r>
            <a:endParaRPr lang="en-US" altLang="ko-KR" sz="2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9F7D5C3-6922-4AC1-9447-1B8DA7AA4C95}"/>
              </a:ext>
            </a:extLst>
          </p:cNvPr>
          <p:cNvGrpSpPr/>
          <p:nvPr/>
        </p:nvGrpSpPr>
        <p:grpSpPr>
          <a:xfrm>
            <a:off x="6166557" y="2900190"/>
            <a:ext cx="5343965" cy="3011039"/>
            <a:chOff x="6166557" y="2900190"/>
            <a:chExt cx="5343965" cy="301103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8EA0B47-5513-49B4-BCF8-59C986224CDF}"/>
                </a:ext>
              </a:extLst>
            </p:cNvPr>
            <p:cNvSpPr/>
            <p:nvPr/>
          </p:nvSpPr>
          <p:spPr>
            <a:xfrm>
              <a:off x="6166557" y="3983382"/>
              <a:ext cx="5187244" cy="19278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5BF80D0-ADBA-466C-9793-80E602F3B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283" y="2900190"/>
              <a:ext cx="4826001" cy="90014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B43227-2AE9-4581-920C-2DE724B9762D}"/>
                </a:ext>
              </a:extLst>
            </p:cNvPr>
            <p:cNvSpPr txBox="1"/>
            <p:nvPr/>
          </p:nvSpPr>
          <p:spPr>
            <a:xfrm>
              <a:off x="6166557" y="3983382"/>
              <a:ext cx="3262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PTL (Perceived Truth-Level)</a:t>
              </a:r>
              <a:endParaRPr lang="ko-KR" altLang="en-US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D07B9B-71C5-4BC1-808A-19E6C56D5150}"/>
                    </a:ext>
                  </a:extLst>
                </p:cNvPr>
                <p:cNvSpPr txBox="1"/>
                <p:nvPr/>
              </p:nvSpPr>
              <p:spPr>
                <a:xfrm>
                  <a:off x="6166557" y="4352714"/>
                  <a:ext cx="5343965" cy="14611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-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𝑃𝑇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	Individual PTL of user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-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PTL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ko-KR" dirty="0"/>
                    <a:t>	Aggregated value of </a:t>
                  </a:r>
                  <a14:m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𝑃𝑇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ko-KR" altLang="en-US" dirty="0"/>
                    <a:t> </a:t>
                  </a:r>
                  <a:r>
                    <a:rPr lang="en-US" altLang="ko-KR" dirty="0"/>
                    <a:t>for a story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</m:oMath>
                  </a14:m>
                  <a:endParaRPr lang="en-US" altLang="ko-KR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dirty="0"/>
                    <a:t>	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PTL</m:t>
                      </m:r>
                      <m:d>
                        <m:dPr>
                          <m:ctrlPr>
                            <a:rPr lang="en-US" altLang="ko-KR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𝑃𝑇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3D07B9B-71C5-4BC1-808A-19E6C56D5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57" y="4352714"/>
                  <a:ext cx="5343965" cy="1461169"/>
                </a:xfrm>
                <a:prstGeom prst="rect">
                  <a:avLst/>
                </a:prstGeom>
                <a:blipFill>
                  <a:blip r:embed="rId5"/>
                  <a:stretch>
                    <a:fillRect l="-1027" b="-4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68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E7175-A2F6-4919-96E5-4EFF9F8C4C4E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V1.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Sample Effects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B1F464-2DD3-423A-9553-E61FB782F551}"/>
              </a:ext>
            </a:extLst>
          </p:cNvPr>
          <p:cNvGrpSpPr/>
          <p:nvPr/>
        </p:nvGrpSpPr>
        <p:grpSpPr>
          <a:xfrm>
            <a:off x="557212" y="1466872"/>
            <a:ext cx="10068439" cy="1169551"/>
            <a:chOff x="557212" y="1466872"/>
            <a:chExt cx="10068439" cy="116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BD568-99BC-4925-A9B1-AD793903F7A6}"/>
                </a:ext>
              </a:extLst>
            </p:cNvPr>
            <p:cNvSpPr txBox="1"/>
            <p:nvPr/>
          </p:nvSpPr>
          <p:spPr>
            <a:xfrm>
              <a:off x="1032949" y="1928537"/>
              <a:ext cx="9592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“Less-naive (expert) respondents may answer some types of survey questions in different ways than naive respondents”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588AA03-83B6-4844-85A2-190B1BDB4459}"/>
                </a:ext>
              </a:extLst>
            </p:cNvPr>
            <p:cNvSpPr/>
            <p:nvPr/>
          </p:nvSpPr>
          <p:spPr>
            <a:xfrm>
              <a:off x="652463" y="1466872"/>
              <a:ext cx="13902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Concern</a:t>
              </a:r>
              <a:endParaRPr lang="ko-KR" altLang="en-US" sz="24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2BF3A78-02D4-476D-8BAB-E65F6300BF1D}"/>
                </a:ext>
              </a:extLst>
            </p:cNvPr>
            <p:cNvSpPr/>
            <p:nvPr/>
          </p:nvSpPr>
          <p:spPr>
            <a:xfrm>
              <a:off x="557212" y="1566863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A5E240-1E11-4F93-86A6-8DB156BA3EBF}"/>
              </a:ext>
            </a:extLst>
          </p:cNvPr>
          <p:cNvSpPr txBox="1"/>
          <p:nvPr/>
        </p:nvSpPr>
        <p:spPr>
          <a:xfrm>
            <a:off x="1061438" y="5052862"/>
            <a:ext cx="3881514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Irrelevant!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3BA7B2-6182-4399-AFF5-BF41CD7AB9B7}"/>
              </a:ext>
            </a:extLst>
          </p:cNvPr>
          <p:cNvGrpSpPr/>
          <p:nvPr/>
        </p:nvGrpSpPr>
        <p:grpSpPr>
          <a:xfrm>
            <a:off x="5842529" y="2941969"/>
            <a:ext cx="5697008" cy="2645879"/>
            <a:chOff x="5842529" y="2941969"/>
            <a:chExt cx="5697008" cy="264587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64E5479-0FE2-420F-A83D-31871986E26B}"/>
                </a:ext>
              </a:extLst>
            </p:cNvPr>
            <p:cNvGrpSpPr/>
            <p:nvPr/>
          </p:nvGrpSpPr>
          <p:grpSpPr>
            <a:xfrm>
              <a:off x="5937780" y="2941969"/>
              <a:ext cx="5601757" cy="2645879"/>
              <a:chOff x="5937780" y="2941969"/>
              <a:chExt cx="5601757" cy="264587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585D7C9-F525-4CB7-880A-32B54270BCAE}"/>
                  </a:ext>
                </a:extLst>
              </p:cNvPr>
              <p:cNvSpPr/>
              <p:nvPr/>
            </p:nvSpPr>
            <p:spPr>
              <a:xfrm>
                <a:off x="5937780" y="2941969"/>
                <a:ext cx="46646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Comparison</a:t>
                </a:r>
                <a:endParaRPr lang="ko-KR" altLang="en-US" sz="2400" b="1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384ED9F-4BC0-44CC-B2B3-3BFA6682C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462" y="3406623"/>
                <a:ext cx="5553075" cy="2181225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301916C-D90F-4B5E-99DE-5B36ED299B92}"/>
                </a:ext>
              </a:extLst>
            </p:cNvPr>
            <p:cNvSpPr/>
            <p:nvPr/>
          </p:nvSpPr>
          <p:spPr>
            <a:xfrm>
              <a:off x="5842529" y="3041960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E1A4AB3-15CC-4FE5-B27D-576E678030EF}"/>
              </a:ext>
            </a:extLst>
          </p:cNvPr>
          <p:cNvGrpSpPr/>
          <p:nvPr/>
        </p:nvGrpSpPr>
        <p:grpSpPr>
          <a:xfrm>
            <a:off x="557212" y="2944958"/>
            <a:ext cx="10224729" cy="1786133"/>
            <a:chOff x="557212" y="2944958"/>
            <a:chExt cx="10224729" cy="1786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C0114E-3221-423F-A304-E164AAF5300A}"/>
                </a:ext>
              </a:extLst>
            </p:cNvPr>
            <p:cNvSpPr/>
            <p:nvPr/>
          </p:nvSpPr>
          <p:spPr>
            <a:xfrm>
              <a:off x="652463" y="2944958"/>
              <a:ext cx="46646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Variation</a:t>
              </a:r>
              <a:endParaRPr lang="ko-KR" altLang="en-US" sz="24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E6ED00-9460-4353-8B98-F482D9D33781}"/>
                </a:ext>
              </a:extLst>
            </p:cNvPr>
            <p:cNvSpPr/>
            <p:nvPr/>
          </p:nvSpPr>
          <p:spPr>
            <a:xfrm>
              <a:off x="557212" y="3044949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05798D-E407-4CA8-9413-57003FAC80D4}"/>
                </a:ext>
              </a:extLst>
            </p:cNvPr>
            <p:cNvSpPr txBox="1"/>
            <p:nvPr/>
          </p:nvSpPr>
          <p:spPr>
            <a:xfrm>
              <a:off x="1032949" y="3412600"/>
              <a:ext cx="9748992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/>
                <a:t>- Naive </a:t>
              </a:r>
              <a:r>
                <a:rPr lang="en-US" altLang="ko-KR" dirty="0" err="1"/>
                <a:t>MTurkers</a:t>
              </a:r>
              <a:r>
                <a:rPr lang="en-US" altLang="ko-KR" dirty="0"/>
                <a:t> vs</a:t>
              </a:r>
              <a:r>
                <a:rPr lang="ko-KR" altLang="en-US" dirty="0"/>
                <a:t> </a:t>
              </a:r>
              <a:r>
                <a:rPr lang="en-US" altLang="ko-KR" dirty="0" err="1"/>
                <a:t>MTurk</a:t>
              </a:r>
              <a:r>
                <a:rPr lang="ko-KR" altLang="en-US" dirty="0"/>
                <a:t> </a:t>
              </a:r>
              <a:r>
                <a:rPr lang="en-US" altLang="ko-KR" dirty="0"/>
                <a:t>Masters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/>
                <a:t>- Naive </a:t>
              </a:r>
              <a:r>
                <a:rPr lang="en-US" altLang="ko-KR" dirty="0" err="1"/>
                <a:t>MTurkers</a:t>
              </a:r>
              <a:r>
                <a:rPr lang="en-US" altLang="ko-KR" dirty="0"/>
                <a:t> vs SSI participants		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5A708E-EC01-4651-8797-7A56131FEC20}"/>
                </a:ext>
              </a:extLst>
            </p:cNvPr>
            <p:cNvSpPr txBox="1"/>
            <p:nvPr/>
          </p:nvSpPr>
          <p:spPr>
            <a:xfrm>
              <a:off x="1943207" y="4304949"/>
              <a:ext cx="3640651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/>
                <a:t>*SSI: Survey Sampling International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87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1662D26-11C7-43C4-81D8-8D203D24D8B5}"/>
              </a:ext>
            </a:extLst>
          </p:cNvPr>
          <p:cNvSpPr/>
          <p:nvPr/>
        </p:nvSpPr>
        <p:spPr>
          <a:xfrm rot="5400000">
            <a:off x="270341" y="289185"/>
            <a:ext cx="286871" cy="286871"/>
          </a:xfrm>
          <a:prstGeom prst="rtTriangle">
            <a:avLst/>
          </a:prstGeom>
          <a:solidFill>
            <a:srgbClr val="0038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F9E410-B8A9-4FBF-8A0C-38C6A64D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993C9-F35C-4511-93B6-10F12BFCC9DD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6B1F464-2DD3-423A-9553-E61FB782F551}"/>
              </a:ext>
            </a:extLst>
          </p:cNvPr>
          <p:cNvGrpSpPr/>
          <p:nvPr/>
        </p:nvGrpSpPr>
        <p:grpSpPr>
          <a:xfrm>
            <a:off x="557212" y="1466872"/>
            <a:ext cx="10068439" cy="1169551"/>
            <a:chOff x="557212" y="1466872"/>
            <a:chExt cx="10068439" cy="11695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4BD568-99BC-4925-A9B1-AD793903F7A6}"/>
                </a:ext>
              </a:extLst>
            </p:cNvPr>
            <p:cNvSpPr txBox="1"/>
            <p:nvPr/>
          </p:nvSpPr>
          <p:spPr>
            <a:xfrm>
              <a:off x="1032949" y="1928537"/>
              <a:ext cx="9592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/>
                <a:t>“Showing even- vs. odd- numbered options to answer may effect the result.”</a:t>
              </a:r>
            </a:p>
            <a:p>
              <a:r>
                <a:rPr lang="en-US" altLang="ko-KR" sz="2000" dirty="0"/>
                <a:t>“The text labels of the answer choices affect the result.”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588AA03-83B6-4844-85A2-190B1BDB4459}"/>
                </a:ext>
              </a:extLst>
            </p:cNvPr>
            <p:cNvSpPr/>
            <p:nvPr/>
          </p:nvSpPr>
          <p:spPr>
            <a:xfrm>
              <a:off x="652463" y="1466872"/>
              <a:ext cx="139025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Concern</a:t>
              </a:r>
              <a:endParaRPr lang="ko-KR" altLang="en-US" sz="24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2BF3A78-02D4-476D-8BAB-E65F6300BF1D}"/>
                </a:ext>
              </a:extLst>
            </p:cNvPr>
            <p:cNvSpPr/>
            <p:nvPr/>
          </p:nvSpPr>
          <p:spPr>
            <a:xfrm>
              <a:off x="557212" y="1566863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3A5E240-1E11-4F93-86A6-8DB156BA3EBF}"/>
              </a:ext>
            </a:extLst>
          </p:cNvPr>
          <p:cNvSpPr txBox="1"/>
          <p:nvPr/>
        </p:nvSpPr>
        <p:spPr>
          <a:xfrm>
            <a:off x="1061438" y="5052862"/>
            <a:ext cx="3881514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/>
              <a:t>Irrelevant!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505CEF-C618-4ED6-B8B1-E343D44B085D}"/>
              </a:ext>
            </a:extLst>
          </p:cNvPr>
          <p:cNvGrpSpPr/>
          <p:nvPr/>
        </p:nvGrpSpPr>
        <p:grpSpPr>
          <a:xfrm>
            <a:off x="557212" y="2944958"/>
            <a:ext cx="10224729" cy="1351025"/>
            <a:chOff x="557212" y="2944958"/>
            <a:chExt cx="10224729" cy="13510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EC0114E-3221-423F-A304-E164AAF5300A}"/>
                </a:ext>
              </a:extLst>
            </p:cNvPr>
            <p:cNvSpPr/>
            <p:nvPr/>
          </p:nvSpPr>
          <p:spPr>
            <a:xfrm>
              <a:off x="652463" y="2944958"/>
              <a:ext cx="46646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Variation</a:t>
              </a:r>
              <a:endParaRPr lang="ko-KR" altLang="en-US" sz="2400" b="1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7E6ED00-9460-4353-8B98-F482D9D33781}"/>
                </a:ext>
              </a:extLst>
            </p:cNvPr>
            <p:cNvSpPr/>
            <p:nvPr/>
          </p:nvSpPr>
          <p:spPr>
            <a:xfrm>
              <a:off x="557212" y="3044949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05798D-E407-4CA8-9413-57003FAC80D4}"/>
                </a:ext>
              </a:extLst>
            </p:cNvPr>
            <p:cNvSpPr txBox="1"/>
            <p:nvPr/>
          </p:nvSpPr>
          <p:spPr>
            <a:xfrm>
              <a:off x="1032949" y="3412600"/>
              <a:ext cx="9748992" cy="883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7 point scale vs</a:t>
              </a:r>
              <a:r>
                <a:rPr lang="ko-KR" altLang="en-US" dirty="0"/>
                <a:t> </a:t>
              </a:r>
              <a:r>
                <a:rPr lang="en-US" altLang="ko-KR" dirty="0"/>
                <a:t>6 point scale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US" altLang="ko-KR" dirty="0"/>
                <a:t>7 point scale vs 5 point scale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4D5C1BA-4DD1-4D1D-AF34-F65F427D4122}"/>
              </a:ext>
            </a:extLst>
          </p:cNvPr>
          <p:cNvSpPr txBox="1"/>
          <p:nvPr/>
        </p:nvSpPr>
        <p:spPr>
          <a:xfrm>
            <a:off x="413776" y="366629"/>
            <a:ext cx="5176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V2. </a:t>
            </a:r>
            <a:r>
              <a:rPr lang="en-US" altLang="ko-KR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Answer Choice Effects</a:t>
            </a:r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A796C4-8AFC-41CA-ABC1-45F3DA622F29}"/>
              </a:ext>
            </a:extLst>
          </p:cNvPr>
          <p:cNvGrpSpPr/>
          <p:nvPr/>
        </p:nvGrpSpPr>
        <p:grpSpPr>
          <a:xfrm>
            <a:off x="5842529" y="2941969"/>
            <a:ext cx="5392208" cy="2582531"/>
            <a:chOff x="5842529" y="2941969"/>
            <a:chExt cx="5392208" cy="258253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7A5009A-34F5-496F-9783-603BCEC4ACF9}"/>
                </a:ext>
              </a:extLst>
            </p:cNvPr>
            <p:cNvGrpSpPr/>
            <p:nvPr/>
          </p:nvGrpSpPr>
          <p:grpSpPr>
            <a:xfrm>
              <a:off x="5937780" y="2941969"/>
              <a:ext cx="5296957" cy="2582531"/>
              <a:chOff x="5937780" y="2941969"/>
              <a:chExt cx="5296957" cy="2582531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585D7C9-F525-4CB7-880A-32B54270BCAE}"/>
                  </a:ext>
                </a:extLst>
              </p:cNvPr>
              <p:cNvSpPr/>
              <p:nvPr/>
            </p:nvSpPr>
            <p:spPr>
              <a:xfrm>
                <a:off x="5937780" y="2941969"/>
                <a:ext cx="46646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1" dirty="0"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Comparison</a:t>
                </a:r>
                <a:endParaRPr lang="ko-KR" altLang="en-US" sz="2400" b="1" dirty="0"/>
              </a:p>
            </p:txBody>
          </p:sp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E483D172-E905-4FA9-9C7F-DF1E1F5A8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86462" y="3429000"/>
                <a:ext cx="5248275" cy="2095500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04DD631-6F36-42D9-B03B-DBBA5A11152D}"/>
                </a:ext>
              </a:extLst>
            </p:cNvPr>
            <p:cNvSpPr/>
            <p:nvPr/>
          </p:nvSpPr>
          <p:spPr>
            <a:xfrm>
              <a:off x="5842529" y="3041960"/>
              <a:ext cx="95251" cy="228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51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라운드 Regular"/>
        <a:ea typeface="나눔스퀘어라운드 Regular"/>
        <a:cs typeface=""/>
      </a:majorFont>
      <a:minorFont>
        <a:latin typeface="나눔스퀘어라운드 Regular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5345</TotalTime>
  <Words>931</Words>
  <Application>Microsoft Office PowerPoint</Application>
  <PresentationFormat>와이드스크린</PresentationFormat>
  <Paragraphs>271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Cambria Math</vt:lpstr>
      <vt:lpstr>Arial</vt:lpstr>
      <vt:lpstr>나눔바른펜</vt:lpstr>
      <vt:lpstr>맑은 고딕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131</cp:revision>
  <dcterms:created xsi:type="dcterms:W3CDTF">2019-10-29T07:55:02Z</dcterms:created>
  <dcterms:modified xsi:type="dcterms:W3CDTF">2019-11-06T19:34:09Z</dcterms:modified>
</cp:coreProperties>
</file>